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7" r:id="rId3"/>
  </p:sldMasterIdLst>
  <p:notesMasterIdLst>
    <p:notesMasterId r:id="rId87"/>
  </p:notesMasterIdLst>
  <p:handoutMasterIdLst>
    <p:handoutMasterId r:id="rId88"/>
  </p:handoutMasterIdLst>
  <p:sldIdLst>
    <p:sldId id="445" r:id="rId4"/>
    <p:sldId id="1416" r:id="rId5"/>
    <p:sldId id="1417" r:id="rId6"/>
    <p:sldId id="1418" r:id="rId7"/>
    <p:sldId id="1419" r:id="rId8"/>
    <p:sldId id="1420" r:id="rId9"/>
    <p:sldId id="1421" r:id="rId10"/>
    <p:sldId id="1422" r:id="rId11"/>
    <p:sldId id="1423" r:id="rId12"/>
    <p:sldId id="1424" r:id="rId13"/>
    <p:sldId id="1425" r:id="rId14"/>
    <p:sldId id="1426" r:id="rId15"/>
    <p:sldId id="1429" r:id="rId16"/>
    <p:sldId id="1428" r:id="rId17"/>
    <p:sldId id="1441" r:id="rId18"/>
    <p:sldId id="1442" r:id="rId19"/>
    <p:sldId id="1443" r:id="rId20"/>
    <p:sldId id="1529" r:id="rId21"/>
    <p:sldId id="1530" r:id="rId22"/>
    <p:sldId id="1531" r:id="rId23"/>
    <p:sldId id="1532" r:id="rId24"/>
    <p:sldId id="1533" r:id="rId25"/>
    <p:sldId id="1534" r:id="rId26"/>
    <p:sldId id="1535" r:id="rId27"/>
    <p:sldId id="1536" r:id="rId28"/>
    <p:sldId id="1537" r:id="rId29"/>
    <p:sldId id="1538" r:id="rId30"/>
    <p:sldId id="1539" r:id="rId31"/>
    <p:sldId id="1540" r:id="rId32"/>
    <p:sldId id="1541" r:id="rId33"/>
    <p:sldId id="1542" r:id="rId34"/>
    <p:sldId id="1543" r:id="rId35"/>
    <p:sldId id="1544" r:id="rId36"/>
    <p:sldId id="1545" r:id="rId37"/>
    <p:sldId id="1546" r:id="rId38"/>
    <p:sldId id="1547" r:id="rId39"/>
    <p:sldId id="1548" r:id="rId40"/>
    <p:sldId id="1549" r:id="rId41"/>
    <p:sldId id="1550" r:id="rId42"/>
    <p:sldId id="1551" r:id="rId43"/>
    <p:sldId id="1552" r:id="rId44"/>
    <p:sldId id="1553" r:id="rId45"/>
    <p:sldId id="1554" r:id="rId46"/>
    <p:sldId id="1555" r:id="rId47"/>
    <p:sldId id="1556" r:id="rId48"/>
    <p:sldId id="1557" r:id="rId49"/>
    <p:sldId id="1558" r:id="rId50"/>
    <p:sldId id="1559" r:id="rId51"/>
    <p:sldId id="1560" r:id="rId52"/>
    <p:sldId id="1561" r:id="rId53"/>
    <p:sldId id="1562" r:id="rId54"/>
    <p:sldId id="1563" r:id="rId55"/>
    <p:sldId id="1564" r:id="rId56"/>
    <p:sldId id="1565" r:id="rId57"/>
    <p:sldId id="1566" r:id="rId58"/>
    <p:sldId id="1567" r:id="rId59"/>
    <p:sldId id="1568" r:id="rId60"/>
    <p:sldId id="1569" r:id="rId61"/>
    <p:sldId id="1570" r:id="rId62"/>
    <p:sldId id="1571" r:id="rId63"/>
    <p:sldId id="1572" r:id="rId64"/>
    <p:sldId id="1573" r:id="rId65"/>
    <p:sldId id="1574" r:id="rId66"/>
    <p:sldId id="1575" r:id="rId67"/>
    <p:sldId id="1576" r:id="rId68"/>
    <p:sldId id="1577" r:id="rId69"/>
    <p:sldId id="1578" r:id="rId70"/>
    <p:sldId id="1579" r:id="rId71"/>
    <p:sldId id="1580" r:id="rId72"/>
    <p:sldId id="1581" r:id="rId73"/>
    <p:sldId id="1582" r:id="rId74"/>
    <p:sldId id="1583" r:id="rId75"/>
    <p:sldId id="1584" r:id="rId76"/>
    <p:sldId id="1585" r:id="rId77"/>
    <p:sldId id="1586" r:id="rId78"/>
    <p:sldId id="1587" r:id="rId79"/>
    <p:sldId id="1588" r:id="rId80"/>
    <p:sldId id="1589" r:id="rId81"/>
    <p:sldId id="1590" r:id="rId82"/>
    <p:sldId id="1591" r:id="rId83"/>
    <p:sldId id="1592" r:id="rId84"/>
    <p:sldId id="1593" r:id="rId85"/>
    <p:sldId id="366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2D3AFF"/>
    <a:srgbClr val="92D050"/>
    <a:srgbClr val="27649B"/>
    <a:srgbClr val="FFC000"/>
    <a:srgbClr val="A5A5A5"/>
    <a:srgbClr val="ED7D31"/>
    <a:srgbClr val="6EB32F"/>
    <a:srgbClr val="A6A6A6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4767" autoAdjust="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DC918-D5AF-47D4-A0E1-0F6E36D2B39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9E4A-35BD-4C19-B517-40C0E652C8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88DBF-287A-4B07-8150-A1306642B532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F9155-6E7B-4459-9A3D-B60496DBBC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702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F9155-6E7B-4459-9A3D-B60496DBBC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2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D4AC4A-DF3C-4DC5-BD05-AB579ECF9A78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9347243" y="6500835"/>
            <a:ext cx="2844800" cy="428628"/>
          </a:xfrm>
        </p:spPr>
        <p:txBody>
          <a:bodyPr/>
          <a:lstStyle>
            <a:lvl1pPr>
              <a:defRPr sz="1500" baseline="0"/>
            </a:lvl1pPr>
          </a:lstStyle>
          <a:p>
            <a:pPr>
              <a:defRPr/>
            </a:pPr>
            <a:fld id="{F34F209F-7364-4BEE-B0C4-76D6E8CB955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39" y="332656"/>
            <a:ext cx="7694645" cy="706090"/>
          </a:xfrm>
        </p:spPr>
        <p:txBody>
          <a:bodyPr>
            <a:normAutofit/>
          </a:bodyPr>
          <a:lstStyle>
            <a:lvl1pPr>
              <a:defRPr sz="3200" b="1">
                <a:ln w="158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347200" y="6453189"/>
            <a:ext cx="2844800" cy="365125"/>
          </a:xfrm>
        </p:spPr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8174CDF2-99C3-4911-A684-C83D1DF71E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979E9-A291-479A-96E1-138AB7C41100}" type="datetime1">
              <a:rPr lang="zh-CN" altLang="en-US"/>
              <a:pPr>
                <a:defRPr/>
              </a:pPr>
              <a:t>2021/5/11</a:t>
            </a:fld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B72F4-B281-43A8-966F-509EB3388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250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10927454" y="6458679"/>
            <a:ext cx="1534478" cy="59568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48698" y="6374268"/>
            <a:ext cx="46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36156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52" name="Picture 4" descr="http://cs.njupt.edu.cn/_upload/tpl/02/9d/669/template669/img/top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5655"/>
            <a:ext cx="12192000" cy="32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blipFill>
          <a:blip r:embed="rId2" cstate="email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" y="1719"/>
            <a:ext cx="12192767" cy="6856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tile tx="0" ty="33655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337279"/>
            <a:ext cx="12192000" cy="6520721"/>
          </a:xfrm>
          <a:prstGeom prst="rect">
            <a:avLst/>
          </a:prstGeom>
        </p:spPr>
      </p:pic>
      <p:sp>
        <p:nvSpPr>
          <p:cNvPr id="8" name="等腰三角形 7"/>
          <p:cNvSpPr/>
          <p:nvPr userDrawn="1"/>
        </p:nvSpPr>
        <p:spPr>
          <a:xfrm rot="10800000">
            <a:off x="-312295" y="2753339"/>
            <a:ext cx="12816590" cy="135917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 userDrawn="1"/>
        </p:nvSpPr>
        <p:spPr>
          <a:xfrm rot="10800000">
            <a:off x="0" y="2803524"/>
            <a:ext cx="12192000" cy="1179287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28035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平行四边形 8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0" y="243281"/>
            <a:ext cx="1508915" cy="687897"/>
          </a:xfrm>
          <a:custGeom>
            <a:avLst/>
            <a:gdLst>
              <a:gd name="connsiteX0" fmla="*/ 0 w 1508915"/>
              <a:gd name="connsiteY0" fmla="*/ 0 h 687897"/>
              <a:gd name="connsiteX1" fmla="*/ 1508915 w 1508915"/>
              <a:gd name="connsiteY1" fmla="*/ 0 h 687897"/>
              <a:gd name="connsiteX2" fmla="*/ 1212535 w 1508915"/>
              <a:gd name="connsiteY2" fmla="*/ 687897 h 687897"/>
              <a:gd name="connsiteX3" fmla="*/ 0 w 1508915"/>
              <a:gd name="connsiteY3" fmla="*/ 687897 h 687897"/>
              <a:gd name="connsiteX4" fmla="*/ 0 w 1508915"/>
              <a:gd name="connsiteY4" fmla="*/ 0 h 6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15" h="687897">
                <a:moveTo>
                  <a:pt x="0" y="0"/>
                </a:moveTo>
                <a:lnTo>
                  <a:pt x="1508915" y="0"/>
                </a:lnTo>
                <a:lnTo>
                  <a:pt x="1212535" y="687897"/>
                </a:lnTo>
                <a:lnTo>
                  <a:pt x="0" y="68789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1320162" y="243281"/>
            <a:ext cx="466693" cy="570452"/>
          </a:xfrm>
          <a:prstGeom prst="parallelogram">
            <a:avLst>
              <a:gd name="adj" fmla="val 5328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0914"/>
            <a:ext cx="870857" cy="4499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 userDrawn="1"/>
        </p:nvSpPr>
        <p:spPr>
          <a:xfrm>
            <a:off x="10795758" y="6458677"/>
            <a:ext cx="1579756" cy="209725"/>
          </a:xfrm>
          <a:prstGeom prst="parallelogram">
            <a:avLst>
              <a:gd name="adj" fmla="val 903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平行四边形 21"/>
          <p:cNvSpPr/>
          <p:nvPr userDrawn="1"/>
        </p:nvSpPr>
        <p:spPr>
          <a:xfrm>
            <a:off x="10901049" y="6458803"/>
            <a:ext cx="1534478" cy="88710"/>
          </a:xfrm>
          <a:prstGeom prst="parallelogram">
            <a:avLst>
              <a:gd name="adj" fmla="val 90385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16208" y="6385379"/>
            <a:ext cx="431733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任意多边形 25"/>
          <p:cNvSpPr/>
          <p:nvPr userDrawn="1"/>
        </p:nvSpPr>
        <p:spPr>
          <a:xfrm rot="7675724">
            <a:off x="1889233" y="2372381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 userDrawn="1"/>
        </p:nvSpPr>
        <p:spPr>
          <a:xfrm rot="7675724">
            <a:off x="1928889" y="2322050"/>
            <a:ext cx="6640861" cy="8368900"/>
          </a:xfrm>
          <a:custGeom>
            <a:avLst/>
            <a:gdLst>
              <a:gd name="connsiteX0" fmla="*/ 6521754 w 6640861"/>
              <a:gd name="connsiteY0" fmla="*/ 8368900 h 8368900"/>
              <a:gd name="connsiteX1" fmla="*/ 0 w 6640861"/>
              <a:gd name="connsiteY1" fmla="*/ 0 h 8368900"/>
              <a:gd name="connsiteX2" fmla="*/ 191438 w 6640861"/>
              <a:gd name="connsiteY2" fmla="*/ 0 h 8368900"/>
              <a:gd name="connsiteX3" fmla="*/ 6640861 w 6640861"/>
              <a:gd name="connsiteY3" fmla="*/ 8276082 h 8368900"/>
              <a:gd name="connsiteX4" fmla="*/ 6521754 w 6640861"/>
              <a:gd name="connsiteY4" fmla="*/ 8368900 h 83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0861" h="8368900">
                <a:moveTo>
                  <a:pt x="6521754" y="8368900"/>
                </a:moveTo>
                <a:lnTo>
                  <a:pt x="0" y="0"/>
                </a:lnTo>
                <a:lnTo>
                  <a:pt x="191438" y="0"/>
                </a:lnTo>
                <a:lnTo>
                  <a:pt x="6640861" y="8276082"/>
                </a:lnTo>
                <a:lnTo>
                  <a:pt x="6521754" y="83689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数据 2"/>
          <p:cNvSpPr/>
          <p:nvPr userDrawn="1"/>
        </p:nvSpPr>
        <p:spPr>
          <a:xfrm>
            <a:off x="217673" y="312526"/>
            <a:ext cx="943470" cy="558331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70857" y="856343"/>
            <a:ext cx="1132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4454" y="5950073"/>
            <a:ext cx="490003" cy="508730"/>
          </a:xfrm>
          <a:prstGeom prst="rect">
            <a:avLst/>
          </a:prstGeom>
          <a:effectLst/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09391" y="5950073"/>
            <a:ext cx="1748894" cy="431677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0539" y="6356350"/>
            <a:ext cx="1201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4FE8081-9BD5-4D7C-946C-6E41C6C196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773174" y="6356350"/>
            <a:ext cx="402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E8081-9BD5-4D7C-946C-6E41C6C196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BAE1E46-2AA2-43D3-8502-C329C2A34A9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2021/5/11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A93895-D3F6-44DA-8AA0-D116BDF6AB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94140" y="262285"/>
            <a:ext cx="3030085" cy="80802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04408" y="1070308"/>
            <a:ext cx="115281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编译原理</a:t>
            </a:r>
            <a:endParaRPr kumimoji="0" lang="zh-CN" altLang="en-US" sz="4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91451" y="34683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7540439" y="3264930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>
            <a:off x="8309995" y="538000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244209" y="5482200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9097305" y="55536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5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build="p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8178505" y="3266041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>
            <a:off x="8309995" y="538000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244209" y="5482200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9097305" y="55536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10416208" y="5558350"/>
            <a:ext cx="530657" cy="385250"/>
            <a:chOff x="1156" y="1888"/>
            <a:chExt cx="499" cy="227"/>
          </a:xfrm>
        </p:grpSpPr>
        <p:sp>
          <p:nvSpPr>
            <p:cNvPr id="5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10968780" y="5600805"/>
            <a:ext cx="9870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449851" y="54822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8178505" y="3266041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Line 4"/>
          <p:cNvSpPr>
            <a:spLocks noChangeShapeType="1"/>
          </p:cNvSpPr>
          <p:nvPr/>
        </p:nvSpPr>
        <p:spPr bwMode="auto">
          <a:xfrm>
            <a:off x="8309995" y="538000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244209" y="5482200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9097305" y="55536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10416208" y="5558350"/>
            <a:ext cx="530657" cy="385250"/>
            <a:chOff x="1156" y="1888"/>
            <a:chExt cx="499" cy="227"/>
          </a:xfrm>
        </p:grpSpPr>
        <p:sp>
          <p:nvSpPr>
            <p:cNvPr id="54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10968780" y="5600805"/>
            <a:ext cx="9870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d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449851" y="54822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01008" y="550718"/>
            <a:ext cx="3012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</a:t>
            </a:r>
            <a:r>
              <a:rPr lang="en-US" altLang="zh-CN" dirty="0" smtClean="0">
                <a:solidFill>
                  <a:srgbClr val="FF0000"/>
                </a:solidFill>
              </a:rPr>
              <a:t>LR</a:t>
            </a:r>
            <a:r>
              <a:rPr lang="zh-CN" altLang="zh-CN" dirty="0">
                <a:solidFill>
                  <a:srgbClr val="FF0000"/>
                </a:solidFill>
              </a:rPr>
              <a:t>分析器的基本原理是：将句柄的形成过程划分为若干状态，分析器根据当前的状态确定是否找到了句柄。如果找到了句柄，就可以按照相应的产生式进行归约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97656" y="103249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249066" y="1388445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669064" y="1401831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06124" y="175777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9064" y="178009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0596" y="24647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65745" y="2079026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85743" y="2092412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32004" y="2831270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49066" y="242604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2004" y="320060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734929" y="1884274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74011" y="103249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225421" y="1388445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45419" y="1401831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982479" y="175777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45419" y="178009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36951" y="246477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542100" y="2079026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962098" y="2092412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308359" y="2831270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225421" y="242604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08359" y="320060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椭圆 25"/>
          <p:cNvSpPr/>
          <p:nvPr/>
        </p:nvSpPr>
        <p:spPr>
          <a:xfrm flipH="1">
            <a:off x="3315233" y="188427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90304" y="105481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5141714" y="1410761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561712" y="142414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898772" y="178009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61712" y="18024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53244" y="248709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5458393" y="210134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878391" y="211472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224652" y="2853586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141714" y="244835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24652" y="322291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椭圆 37"/>
          <p:cNvSpPr/>
          <p:nvPr/>
        </p:nvSpPr>
        <p:spPr>
          <a:xfrm flipH="1">
            <a:off x="4898772" y="2591272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14259" y="102335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6965669" y="1379305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385667" y="1392691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722727" y="174863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85667" y="177095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777199" y="24556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7282348" y="2069886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702346" y="2083272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048607" y="2822130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965669" y="241690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048607" y="319146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椭圆 49"/>
          <p:cNvSpPr/>
          <p:nvPr/>
        </p:nvSpPr>
        <p:spPr>
          <a:xfrm flipH="1">
            <a:off x="7445729" y="2591272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30552" y="100997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8881962" y="1365919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9301960" y="1379305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639020" y="173525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301960" y="175756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693492" y="24422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9198641" y="2056500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618639" y="2069886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9964900" y="2808744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881962" y="240351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964900" y="317807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>
          <a:xfrm flipH="1">
            <a:off x="9813209" y="3327099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526847" y="951435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10378257" y="1307381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0798255" y="132076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0135315" y="1676713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798255" y="169902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1189787" y="238371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10694936" y="199796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1114934" y="201134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461195" y="2750206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10378257" y="2344978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475856" y="311953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椭圆 73"/>
          <p:cNvSpPr/>
          <p:nvPr/>
        </p:nvSpPr>
        <p:spPr>
          <a:xfrm flipH="1">
            <a:off x="11779548" y="3246035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7" name="Group 3"/>
          <p:cNvGrpSpPr>
            <a:grpSpLocks/>
          </p:cNvGrpSpPr>
          <p:nvPr/>
        </p:nvGrpSpPr>
        <p:grpSpPr bwMode="auto">
          <a:xfrm>
            <a:off x="2013928" y="3873605"/>
            <a:ext cx="792163" cy="360363"/>
            <a:chOff x="1156" y="1888"/>
            <a:chExt cx="499" cy="227"/>
          </a:xfrm>
        </p:grpSpPr>
        <p:sp>
          <p:nvSpPr>
            <p:cNvPr id="8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779877" y="391339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1" name="Text Box 6"/>
          <p:cNvSpPr txBox="1">
            <a:spLocks noChangeArrowheads="1"/>
          </p:cNvSpPr>
          <p:nvPr/>
        </p:nvSpPr>
        <p:spPr bwMode="auto">
          <a:xfrm>
            <a:off x="2821505" y="391339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2" name="Line 4"/>
          <p:cNvSpPr>
            <a:spLocks noChangeShapeType="1"/>
          </p:cNvSpPr>
          <p:nvPr/>
        </p:nvSpPr>
        <p:spPr bwMode="auto">
          <a:xfrm>
            <a:off x="3455823" y="4541465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Text Box 16"/>
          <p:cNvSpPr txBox="1">
            <a:spLocks noChangeArrowheads="1"/>
          </p:cNvSpPr>
          <p:nvPr/>
        </p:nvSpPr>
        <p:spPr bwMode="auto">
          <a:xfrm>
            <a:off x="3370746" y="4616518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94" name="Text Box 6"/>
          <p:cNvSpPr txBox="1">
            <a:spLocks noChangeArrowheads="1"/>
          </p:cNvSpPr>
          <p:nvPr/>
        </p:nvSpPr>
        <p:spPr bwMode="auto">
          <a:xfrm>
            <a:off x="4243133" y="471509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9" name="Group 3"/>
          <p:cNvGrpSpPr>
            <a:grpSpLocks/>
          </p:cNvGrpSpPr>
          <p:nvPr/>
        </p:nvGrpSpPr>
        <p:grpSpPr bwMode="auto">
          <a:xfrm>
            <a:off x="5554519" y="4715098"/>
            <a:ext cx="792163" cy="360363"/>
            <a:chOff x="1156" y="1888"/>
            <a:chExt cx="499" cy="227"/>
          </a:xfrm>
        </p:grpSpPr>
        <p:sp>
          <p:nvSpPr>
            <p:cNvPr id="100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6361473" y="4715098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7" name="Line 4"/>
          <p:cNvSpPr>
            <a:spLocks noChangeShapeType="1"/>
          </p:cNvSpPr>
          <p:nvPr/>
        </p:nvSpPr>
        <p:spPr bwMode="auto">
          <a:xfrm>
            <a:off x="7164870" y="5369632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7099084" y="5471827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09" name="Text Box 6"/>
          <p:cNvSpPr txBox="1">
            <a:spLocks noChangeArrowheads="1"/>
          </p:cNvSpPr>
          <p:nvPr/>
        </p:nvSpPr>
        <p:spPr bwMode="auto">
          <a:xfrm>
            <a:off x="7952180" y="5543265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0" name="Group 3"/>
          <p:cNvGrpSpPr>
            <a:grpSpLocks/>
          </p:cNvGrpSpPr>
          <p:nvPr/>
        </p:nvGrpSpPr>
        <p:grpSpPr bwMode="auto">
          <a:xfrm>
            <a:off x="9271083" y="5547977"/>
            <a:ext cx="530657" cy="385250"/>
            <a:chOff x="1156" y="1888"/>
            <a:chExt cx="499" cy="227"/>
          </a:xfrm>
        </p:grpSpPr>
        <p:sp>
          <p:nvSpPr>
            <p:cNvPr id="111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9304726" y="5471827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 Box 6"/>
          <p:cNvSpPr txBox="1">
            <a:spLocks noChangeArrowheads="1"/>
          </p:cNvSpPr>
          <p:nvPr/>
        </p:nvSpPr>
        <p:spPr bwMode="auto">
          <a:xfrm>
            <a:off x="9842821" y="5576712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27" name="Group 3"/>
          <p:cNvGrpSpPr>
            <a:grpSpLocks/>
          </p:cNvGrpSpPr>
          <p:nvPr/>
        </p:nvGrpSpPr>
        <p:grpSpPr bwMode="auto">
          <a:xfrm>
            <a:off x="1242850" y="3272560"/>
            <a:ext cx="792163" cy="360363"/>
            <a:chOff x="1156" y="1888"/>
            <a:chExt cx="499" cy="227"/>
          </a:xfrm>
        </p:grpSpPr>
        <p:sp>
          <p:nvSpPr>
            <p:cNvPr id="12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0" name="Text Box 6"/>
          <p:cNvSpPr txBox="1">
            <a:spLocks noChangeArrowheads="1"/>
          </p:cNvSpPr>
          <p:nvPr/>
        </p:nvSpPr>
        <p:spPr bwMode="auto">
          <a:xfrm>
            <a:off x="1461773" y="4285821"/>
            <a:ext cx="113654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1" name="Text Box 6"/>
          <p:cNvSpPr txBox="1">
            <a:spLocks noChangeArrowheads="1"/>
          </p:cNvSpPr>
          <p:nvPr/>
        </p:nvSpPr>
        <p:spPr bwMode="auto">
          <a:xfrm>
            <a:off x="3479869" y="4285821"/>
            <a:ext cx="1111796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2" name="Line 4"/>
          <p:cNvSpPr>
            <a:spLocks noChangeShapeType="1"/>
          </p:cNvSpPr>
          <p:nvPr/>
        </p:nvSpPr>
        <p:spPr bwMode="auto">
          <a:xfrm>
            <a:off x="708583" y="3994834"/>
            <a:ext cx="692258" cy="5862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Text Box 16"/>
          <p:cNvSpPr txBox="1">
            <a:spLocks noChangeArrowheads="1"/>
          </p:cNvSpPr>
          <p:nvPr/>
        </p:nvSpPr>
        <p:spPr bwMode="auto">
          <a:xfrm>
            <a:off x="683207" y="4158744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34" name="Text Box 6"/>
          <p:cNvSpPr txBox="1">
            <a:spLocks noChangeArrowheads="1"/>
          </p:cNvSpPr>
          <p:nvPr/>
        </p:nvSpPr>
        <p:spPr bwMode="auto">
          <a:xfrm>
            <a:off x="4911726" y="4823253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35" name="Group 3"/>
          <p:cNvGrpSpPr>
            <a:grpSpLocks/>
          </p:cNvGrpSpPr>
          <p:nvPr/>
        </p:nvGrpSpPr>
        <p:grpSpPr bwMode="auto">
          <a:xfrm>
            <a:off x="6223112" y="4823253"/>
            <a:ext cx="792163" cy="360363"/>
            <a:chOff x="1156" y="1888"/>
            <a:chExt cx="499" cy="227"/>
          </a:xfrm>
        </p:grpSpPr>
        <p:sp>
          <p:nvSpPr>
            <p:cNvPr id="13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8" name="Text Box 6"/>
          <p:cNvSpPr txBox="1">
            <a:spLocks noChangeArrowheads="1"/>
          </p:cNvSpPr>
          <p:nvPr/>
        </p:nvSpPr>
        <p:spPr bwMode="auto">
          <a:xfrm>
            <a:off x="7030066" y="4823253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9" name="Line 4"/>
          <p:cNvSpPr>
            <a:spLocks noChangeShapeType="1"/>
          </p:cNvSpPr>
          <p:nvPr/>
        </p:nvSpPr>
        <p:spPr bwMode="auto">
          <a:xfrm>
            <a:off x="7833463" y="5477787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Text Box 16"/>
          <p:cNvSpPr txBox="1">
            <a:spLocks noChangeArrowheads="1"/>
          </p:cNvSpPr>
          <p:nvPr/>
        </p:nvSpPr>
        <p:spPr bwMode="auto">
          <a:xfrm>
            <a:off x="7767677" y="5579982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41" name="Text Box 6"/>
          <p:cNvSpPr txBox="1">
            <a:spLocks noChangeArrowheads="1"/>
          </p:cNvSpPr>
          <p:nvPr/>
        </p:nvSpPr>
        <p:spPr bwMode="auto">
          <a:xfrm>
            <a:off x="8620773" y="5651420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2" name="Group 3"/>
          <p:cNvGrpSpPr>
            <a:grpSpLocks/>
          </p:cNvGrpSpPr>
          <p:nvPr/>
        </p:nvGrpSpPr>
        <p:grpSpPr bwMode="auto">
          <a:xfrm>
            <a:off x="9939676" y="5656132"/>
            <a:ext cx="530657" cy="385250"/>
            <a:chOff x="1156" y="1888"/>
            <a:chExt cx="499" cy="227"/>
          </a:xfrm>
        </p:grpSpPr>
        <p:sp>
          <p:nvSpPr>
            <p:cNvPr id="143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5" name="文本框 144"/>
          <p:cNvSpPr txBox="1"/>
          <p:nvPr/>
        </p:nvSpPr>
        <p:spPr>
          <a:xfrm>
            <a:off x="9973319" y="55799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 Box 6"/>
          <p:cNvSpPr txBox="1">
            <a:spLocks noChangeArrowheads="1"/>
          </p:cNvSpPr>
          <p:nvPr/>
        </p:nvSpPr>
        <p:spPr bwMode="auto">
          <a:xfrm>
            <a:off x="10511414" y="5684867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7" name="Group 3"/>
          <p:cNvGrpSpPr>
            <a:grpSpLocks/>
          </p:cNvGrpSpPr>
          <p:nvPr/>
        </p:nvGrpSpPr>
        <p:grpSpPr bwMode="auto">
          <a:xfrm>
            <a:off x="2600156" y="2248999"/>
            <a:ext cx="792163" cy="360363"/>
            <a:chOff x="1156" y="1888"/>
            <a:chExt cx="499" cy="227"/>
          </a:xfrm>
        </p:grpSpPr>
        <p:sp>
          <p:nvSpPr>
            <p:cNvPr id="148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0" name="Text Box 6"/>
          <p:cNvSpPr txBox="1">
            <a:spLocks noChangeArrowheads="1"/>
          </p:cNvSpPr>
          <p:nvPr/>
        </p:nvSpPr>
        <p:spPr bwMode="auto">
          <a:xfrm>
            <a:off x="1303168" y="2279956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1" name="Text Box 6"/>
          <p:cNvSpPr txBox="1">
            <a:spLocks noChangeArrowheads="1"/>
          </p:cNvSpPr>
          <p:nvPr/>
        </p:nvSpPr>
        <p:spPr bwMode="auto">
          <a:xfrm>
            <a:off x="3406259" y="2341038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a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2" name="Line 4"/>
          <p:cNvSpPr>
            <a:spLocks noChangeShapeType="1"/>
          </p:cNvSpPr>
          <p:nvPr/>
        </p:nvSpPr>
        <p:spPr bwMode="auto">
          <a:xfrm>
            <a:off x="4147201" y="2964857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" name="Text Box 16"/>
          <p:cNvSpPr txBox="1">
            <a:spLocks noChangeArrowheads="1"/>
          </p:cNvSpPr>
          <p:nvPr/>
        </p:nvSpPr>
        <p:spPr bwMode="auto">
          <a:xfrm>
            <a:off x="3911084" y="2955134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54" name="Text Box 6"/>
          <p:cNvSpPr txBox="1">
            <a:spLocks noChangeArrowheads="1"/>
          </p:cNvSpPr>
          <p:nvPr/>
        </p:nvSpPr>
        <p:spPr bwMode="auto">
          <a:xfrm>
            <a:off x="4926868" y="3026572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5" name="Group 3"/>
          <p:cNvGrpSpPr>
            <a:grpSpLocks/>
          </p:cNvGrpSpPr>
          <p:nvPr/>
        </p:nvGrpSpPr>
        <p:grpSpPr bwMode="auto">
          <a:xfrm>
            <a:off x="6238586" y="3026572"/>
            <a:ext cx="792163" cy="360363"/>
            <a:chOff x="1156" y="1888"/>
            <a:chExt cx="499" cy="227"/>
          </a:xfrm>
        </p:grpSpPr>
        <p:sp>
          <p:nvSpPr>
            <p:cNvPr id="15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8" name="Text Box 6"/>
          <p:cNvSpPr txBox="1">
            <a:spLocks noChangeArrowheads="1"/>
          </p:cNvSpPr>
          <p:nvPr/>
        </p:nvSpPr>
        <p:spPr bwMode="auto">
          <a:xfrm>
            <a:off x="7015275" y="3070734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9" name="Line 4"/>
          <p:cNvSpPr>
            <a:spLocks noChangeShapeType="1"/>
          </p:cNvSpPr>
          <p:nvPr/>
        </p:nvSpPr>
        <p:spPr bwMode="auto">
          <a:xfrm>
            <a:off x="7646234" y="3726161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Text Box 16"/>
          <p:cNvSpPr txBox="1">
            <a:spLocks noChangeArrowheads="1"/>
          </p:cNvSpPr>
          <p:nvPr/>
        </p:nvSpPr>
        <p:spPr bwMode="auto">
          <a:xfrm>
            <a:off x="7948362" y="3623833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161" name="Text Box 6"/>
          <p:cNvSpPr txBox="1">
            <a:spLocks noChangeArrowheads="1"/>
          </p:cNvSpPr>
          <p:nvPr/>
        </p:nvSpPr>
        <p:spPr bwMode="auto">
          <a:xfrm>
            <a:off x="8394159" y="380849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62" name="Group 3"/>
          <p:cNvGrpSpPr>
            <a:grpSpLocks/>
          </p:cNvGrpSpPr>
          <p:nvPr/>
        </p:nvGrpSpPr>
        <p:grpSpPr bwMode="auto">
          <a:xfrm>
            <a:off x="9728179" y="3707169"/>
            <a:ext cx="530657" cy="385250"/>
            <a:chOff x="1156" y="1888"/>
            <a:chExt cx="499" cy="227"/>
          </a:xfrm>
        </p:grpSpPr>
        <p:sp>
          <p:nvSpPr>
            <p:cNvPr id="163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199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9807393" y="3663721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 Box 6"/>
          <p:cNvSpPr txBox="1">
            <a:spLocks noChangeArrowheads="1"/>
          </p:cNvSpPr>
          <p:nvPr/>
        </p:nvSpPr>
        <p:spPr bwMode="auto">
          <a:xfrm>
            <a:off x="10258836" y="3778152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7" name="Text Box 6"/>
          <p:cNvSpPr txBox="1">
            <a:spLocks noChangeArrowheads="1"/>
          </p:cNvSpPr>
          <p:nvPr/>
        </p:nvSpPr>
        <p:spPr bwMode="auto">
          <a:xfrm>
            <a:off x="143856" y="3359074"/>
            <a:ext cx="1099091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E’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8" name="Text Box 6"/>
          <p:cNvSpPr txBox="1">
            <a:spLocks noChangeArrowheads="1"/>
          </p:cNvSpPr>
          <p:nvPr/>
        </p:nvSpPr>
        <p:spPr bwMode="auto">
          <a:xfrm>
            <a:off x="2041142" y="3321847"/>
            <a:ext cx="105461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E’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E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9" name="Text Box 16"/>
          <p:cNvSpPr txBox="1">
            <a:spLocks noChangeArrowheads="1"/>
          </p:cNvSpPr>
          <p:nvPr/>
        </p:nvSpPr>
        <p:spPr bwMode="auto">
          <a:xfrm>
            <a:off x="396268" y="2551825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609600" y="2616161"/>
            <a:ext cx="707923" cy="69488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Line 4"/>
          <p:cNvSpPr>
            <a:spLocks noChangeShapeType="1"/>
          </p:cNvSpPr>
          <p:nvPr/>
        </p:nvSpPr>
        <p:spPr bwMode="auto">
          <a:xfrm>
            <a:off x="2614096" y="4658651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3" name="Rectangle 3"/>
          <p:cNvSpPr>
            <a:spLocks noChangeArrowheads="1"/>
          </p:cNvSpPr>
          <p:nvPr/>
        </p:nvSpPr>
        <p:spPr bwMode="auto">
          <a:xfrm>
            <a:off x="3071814" y="4508500"/>
            <a:ext cx="649287" cy="1587500"/>
          </a:xfrm>
          <a:prstGeom prst="rect">
            <a:avLst/>
          </a:prstGeom>
          <a:solidFill>
            <a:schemeClr val="bg2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65604" name="Line 4"/>
          <p:cNvSpPr>
            <a:spLocks noChangeShapeType="1"/>
          </p:cNvSpPr>
          <p:nvPr/>
        </p:nvSpPr>
        <p:spPr bwMode="auto">
          <a:xfrm flipV="1">
            <a:off x="3071813" y="4076701"/>
            <a:ext cx="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665605" name="Line 5"/>
          <p:cNvSpPr>
            <a:spLocks noChangeShapeType="1"/>
          </p:cNvSpPr>
          <p:nvPr/>
        </p:nvSpPr>
        <p:spPr bwMode="auto">
          <a:xfrm flipV="1">
            <a:off x="3721100" y="4076701"/>
            <a:ext cx="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665606" name="Rectangle 6"/>
          <p:cNvSpPr>
            <a:spLocks noChangeArrowheads="1"/>
          </p:cNvSpPr>
          <p:nvPr/>
        </p:nvSpPr>
        <p:spPr bwMode="auto">
          <a:xfrm>
            <a:off x="4440238" y="5084764"/>
            <a:ext cx="2087562" cy="936625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eaLnBrk="1" hangingPunct="1">
              <a:spcAft>
                <a:spcPct val="0"/>
              </a:spcAft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总控程序</a:t>
            </a:r>
          </a:p>
          <a:p>
            <a:pPr eaLnBrk="1" hangingPunct="1">
              <a:spcAft>
                <a:spcPct val="0"/>
              </a:spcAft>
            </a:pPr>
            <a:endParaRPr lang="zh-CN" altLang="en-US" sz="1600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Aft>
                <a:spcPct val="0"/>
              </a:spcAft>
            </a:pPr>
            <a:endParaRPr lang="en-US" altLang="zh-CN" sz="1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07" name="Rectangle 7"/>
          <p:cNvSpPr>
            <a:spLocks noChangeArrowheads="1"/>
          </p:cNvSpPr>
          <p:nvPr/>
        </p:nvSpPr>
        <p:spPr bwMode="auto">
          <a:xfrm>
            <a:off x="4872039" y="5589589"/>
            <a:ext cx="1152525" cy="287337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prstShdw prst="shdw18" dist="17961" dir="13500000">
              <a:srgbClr val="FF99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Aft>
                <a:spcPct val="0"/>
              </a:spcAft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分析表</a:t>
            </a:r>
          </a:p>
        </p:txBody>
      </p:sp>
      <p:graphicFrame>
        <p:nvGraphicFramePr>
          <p:cNvPr id="66560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230613"/>
              </p:ext>
            </p:extLst>
          </p:nvPr>
        </p:nvGraphicFramePr>
        <p:xfrm>
          <a:off x="3937000" y="4005264"/>
          <a:ext cx="2808288" cy="360363"/>
        </p:xfrm>
        <a:graphic>
          <a:graphicData uri="http://schemas.openxmlformats.org/drawingml/2006/table">
            <a:tbl>
              <a:tblPr/>
              <a:tblGrid>
                <a:gridCol w="561975">
                  <a:extLst>
                    <a:ext uri="{9D8B030D-6E8A-4147-A177-3AD203B41FA5}">
                      <a16:colId xmlns:a16="http://schemas.microsoft.com/office/drawing/2014/main" val="404195252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3742219689"/>
                    </a:ext>
                  </a:extLst>
                </a:gridCol>
                <a:gridCol w="560388">
                  <a:extLst>
                    <a:ext uri="{9D8B030D-6E8A-4147-A177-3AD203B41FA5}">
                      <a16:colId xmlns:a16="http://schemas.microsoft.com/office/drawing/2014/main" val="4205062409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357594989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1392811854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#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298859"/>
                  </a:ext>
                </a:extLst>
              </a:tr>
            </a:tbl>
          </a:graphicData>
        </a:graphic>
      </p:graphicFrame>
      <p:sp>
        <p:nvSpPr>
          <p:cNvPr id="665622" name="Rectangle 22"/>
          <p:cNvSpPr>
            <a:spLocks noChangeArrowheads="1"/>
          </p:cNvSpPr>
          <p:nvPr/>
        </p:nvSpPr>
        <p:spPr bwMode="auto">
          <a:xfrm>
            <a:off x="7751764" y="4333876"/>
            <a:ext cx="649287" cy="1831975"/>
          </a:xfrm>
          <a:prstGeom prst="rect">
            <a:avLst/>
          </a:prstGeom>
          <a:solidFill>
            <a:schemeClr val="bg2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65623" name="Line 23"/>
          <p:cNvSpPr>
            <a:spLocks noChangeShapeType="1"/>
          </p:cNvSpPr>
          <p:nvPr/>
        </p:nvSpPr>
        <p:spPr bwMode="auto">
          <a:xfrm flipV="1">
            <a:off x="7751763" y="40243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665624" name="Line 24"/>
          <p:cNvSpPr>
            <a:spLocks noChangeShapeType="1"/>
          </p:cNvSpPr>
          <p:nvPr/>
        </p:nvSpPr>
        <p:spPr bwMode="auto">
          <a:xfrm flipV="1">
            <a:off x="8401050" y="40243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665625" name="Rectangle 25"/>
          <p:cNvSpPr>
            <a:spLocks noChangeArrowheads="1"/>
          </p:cNvSpPr>
          <p:nvPr/>
        </p:nvSpPr>
        <p:spPr bwMode="auto">
          <a:xfrm>
            <a:off x="8401050" y="4333876"/>
            <a:ext cx="649288" cy="1831975"/>
          </a:xfrm>
          <a:prstGeom prst="rect">
            <a:avLst/>
          </a:prstGeom>
          <a:solidFill>
            <a:schemeClr val="bg2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1600" b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#</a:t>
            </a:r>
            <a:endParaRPr lang="en-US" altLang="zh-CN" sz="1600" b="1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26" name="Line 26"/>
          <p:cNvSpPr>
            <a:spLocks noChangeShapeType="1"/>
          </p:cNvSpPr>
          <p:nvPr/>
        </p:nvSpPr>
        <p:spPr bwMode="auto">
          <a:xfrm flipV="1">
            <a:off x="8401050" y="40433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665627" name="Line 27"/>
          <p:cNvSpPr>
            <a:spLocks noChangeShapeType="1"/>
          </p:cNvSpPr>
          <p:nvPr/>
        </p:nvSpPr>
        <p:spPr bwMode="auto">
          <a:xfrm flipV="1">
            <a:off x="9050338" y="402431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b="1"/>
          </a:p>
        </p:txBody>
      </p:sp>
      <p:sp>
        <p:nvSpPr>
          <p:cNvPr id="665628" name="Line 28"/>
          <p:cNvSpPr>
            <a:spLocks noChangeShapeType="1"/>
          </p:cNvSpPr>
          <p:nvPr/>
        </p:nvSpPr>
        <p:spPr bwMode="auto">
          <a:xfrm flipH="1" flipV="1">
            <a:off x="3721100" y="4868864"/>
            <a:ext cx="719138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665629" name="Line 29"/>
          <p:cNvSpPr>
            <a:spLocks noChangeShapeType="1"/>
          </p:cNvSpPr>
          <p:nvPr/>
        </p:nvSpPr>
        <p:spPr bwMode="auto">
          <a:xfrm flipV="1">
            <a:off x="5305425" y="4365625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665630" name="Rectangle 30"/>
          <p:cNvSpPr>
            <a:spLocks noChangeArrowheads="1"/>
          </p:cNvSpPr>
          <p:nvPr/>
        </p:nvSpPr>
        <p:spPr bwMode="auto">
          <a:xfrm>
            <a:off x="971290" y="1062865"/>
            <a:ext cx="9212840" cy="252992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0066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1" lang="en-US" altLang="zh-CN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分析器的逻辑结构 </a:t>
            </a:r>
          </a:p>
          <a:p>
            <a:pPr algn="just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kumimoji="1"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在逻辑上，一个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分析器结构如下图所示。它是由一个输入符号串，一个下推状态栈，以及一个总控程序和分析表组成。</a:t>
            </a:r>
          </a:p>
          <a:p>
            <a:pPr algn="just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实际上在分析时读入符号是不进栈的。为使分析解释更清楚，我们另设一个符号栈（实际上只有一个状态栈用于存放状态）。</a:t>
            </a:r>
          </a:p>
        </p:txBody>
      </p:sp>
      <p:sp>
        <p:nvSpPr>
          <p:cNvPr id="665631" name="Text Box 31"/>
          <p:cNvSpPr txBox="1">
            <a:spLocks noChangeArrowheads="1"/>
          </p:cNvSpPr>
          <p:nvPr/>
        </p:nvSpPr>
        <p:spPr bwMode="auto">
          <a:xfrm>
            <a:off x="2895600" y="6248400"/>
            <a:ext cx="9906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状态栈</a:t>
            </a:r>
          </a:p>
        </p:txBody>
      </p:sp>
      <p:sp>
        <p:nvSpPr>
          <p:cNvPr id="665632" name="Text Box 32"/>
          <p:cNvSpPr txBox="1">
            <a:spLocks noChangeArrowheads="1"/>
          </p:cNvSpPr>
          <p:nvPr/>
        </p:nvSpPr>
        <p:spPr bwMode="auto">
          <a:xfrm>
            <a:off x="7543800" y="6172200"/>
            <a:ext cx="9906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状态栈</a:t>
            </a:r>
          </a:p>
        </p:txBody>
      </p:sp>
      <p:sp>
        <p:nvSpPr>
          <p:cNvPr id="665633" name="Text Box 33"/>
          <p:cNvSpPr txBox="1">
            <a:spLocks noChangeArrowheads="1"/>
          </p:cNvSpPr>
          <p:nvPr/>
        </p:nvSpPr>
        <p:spPr bwMode="auto">
          <a:xfrm>
            <a:off x="8305800" y="6172200"/>
            <a:ext cx="990600" cy="336550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符号栈</a:t>
            </a:r>
          </a:p>
        </p:txBody>
      </p:sp>
      <p:sp>
        <p:nvSpPr>
          <p:cNvPr id="665634" name="Text Box 34"/>
          <p:cNvSpPr txBox="1">
            <a:spLocks noChangeArrowheads="1"/>
          </p:cNvSpPr>
          <p:nvPr/>
        </p:nvSpPr>
        <p:spPr bwMode="auto">
          <a:xfrm>
            <a:off x="6613525" y="4024313"/>
            <a:ext cx="958917" cy="338554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1600" b="1">
                <a:latin typeface="Times New Roman" panose="02020603050405020304" pitchFamily="18" charset="0"/>
                <a:ea typeface="宋体" panose="02010600030101010101" pitchFamily="2" charset="-122"/>
              </a:rPr>
              <a:t>输入串</a:t>
            </a:r>
          </a:p>
        </p:txBody>
      </p:sp>
      <p:grpSp>
        <p:nvGrpSpPr>
          <p:cNvPr id="665637" name="Group 37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65638" name="Picture 38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5639" name="Picture 39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78309" y="192883"/>
            <a:ext cx="90566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en-US" altLang="zh-CN" sz="37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7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4.4.1  </a:t>
            </a:r>
            <a:r>
              <a:rPr lang="en-US" altLang="zh-CN" sz="37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LR</a:t>
            </a:r>
            <a:r>
              <a:rPr lang="zh-CN" altLang="en-US" sz="3700" b="1" dirty="0">
                <a:solidFill>
                  <a:srgbClr val="01189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分析过程</a:t>
            </a:r>
            <a:endParaRPr lang="zh-CN" altLang="en-US" sz="3700" b="1" dirty="0">
              <a:solidFill>
                <a:srgbClr val="01189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63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57169" y="350031"/>
            <a:ext cx="8447088" cy="6324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b="1" dirty="0">
                <a:latin typeface="Times New Roman" panose="02020603050405020304" pitchFamily="18" charset="0"/>
              </a:rPr>
              <a:t>LR</a:t>
            </a:r>
            <a:r>
              <a:rPr lang="zh-CN" altLang="en-US" sz="2600" b="1" dirty="0">
                <a:latin typeface="Times New Roman" panose="02020603050405020304" pitchFamily="18" charset="0"/>
              </a:rPr>
              <a:t>分析器核心是分析表，分析表由两个子表组成：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1)</a:t>
            </a:r>
            <a:r>
              <a:rPr lang="zh-CN" altLang="en-US" sz="2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分析动作表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FF0066"/>
                </a:solidFill>
                <a:latin typeface="宋体" panose="02010600030101010101" pitchFamily="2" charset="-122"/>
              </a:rPr>
              <a:t>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solidFill>
                <a:srgbClr val="FF0066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1600" dirty="0">
              <a:latin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其中：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zh-CN" altLang="en-US" sz="2200" b="1" baseline="-25000" dirty="0">
                <a:latin typeface="Times New Roman" panose="02020603050405020304" pitchFamily="18" charset="0"/>
              </a:rPr>
              <a:t>１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</a:rPr>
              <a:t>…</a:t>
            </a:r>
            <a:r>
              <a:rPr lang="zh-CN" altLang="en-US" sz="2200" b="1" dirty="0">
                <a:latin typeface="Times New Roman" panose="02020603050405020304" pitchFamily="18" charset="0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n </a:t>
            </a:r>
            <a:r>
              <a:rPr lang="zh-CN" altLang="en-US" sz="2200" b="1" dirty="0">
                <a:latin typeface="Times New Roman" panose="02020603050405020304" pitchFamily="18" charset="0"/>
              </a:rPr>
              <a:t>为分析器各状态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a</a:t>
            </a:r>
            <a:r>
              <a:rPr lang="zh-CN" altLang="en-US" sz="2200" b="1" baseline="-25000" dirty="0">
                <a:latin typeface="Times New Roman" panose="02020603050405020304" pitchFamily="18" charset="0"/>
              </a:rPr>
              <a:t>１</a:t>
            </a:r>
            <a:r>
              <a:rPr lang="en-US" altLang="zh-CN" sz="2200" b="1" dirty="0">
                <a:latin typeface="Times New Roman" panose="02020603050405020304" pitchFamily="18" charset="0"/>
              </a:rPr>
              <a:t>,a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200" b="1" dirty="0">
                <a:latin typeface="Times New Roman" panose="02020603050405020304" pitchFamily="18" charset="0"/>
              </a:rPr>
              <a:t> …a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m </a:t>
            </a:r>
            <a:r>
              <a:rPr lang="zh-CN" altLang="en-US" sz="2200" b="1" dirty="0">
                <a:latin typeface="Times New Roman" panose="02020603050405020304" pitchFamily="18" charset="0"/>
              </a:rPr>
              <a:t>为文法的全部终结符号和句子界限符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2200" b="1" dirty="0">
                <a:latin typeface="Times New Roman" panose="02020603050405020304" pitchFamily="18" charset="0"/>
              </a:rPr>
              <a:t>［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a</a:t>
            </a:r>
            <a:r>
              <a:rPr lang="en-US" altLang="zh-CN" sz="22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］指明，当状态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200" b="1" dirty="0">
                <a:latin typeface="Times New Roman" panose="02020603050405020304" pitchFamily="18" charset="0"/>
              </a:rPr>
              <a:t>面临输入符号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a</a:t>
            </a:r>
            <a:r>
              <a:rPr lang="en-US" altLang="zh-CN" sz="2200" b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200" b="1" dirty="0">
                <a:latin typeface="Times New Roman" panose="02020603050405020304" pitchFamily="18" charset="0"/>
              </a:rPr>
              <a:t>时应采取的分析动作。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      有如下四个取值：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  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2200" b="1" dirty="0">
                <a:latin typeface="Times New Roman" panose="02020603050405020304" pitchFamily="18" charset="0"/>
              </a:rPr>
              <a:t>［ 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a</a:t>
            </a:r>
            <a:r>
              <a:rPr lang="en-US" altLang="zh-CN" sz="22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］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S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移进动作，当前输入符号进桟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  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2200" b="1" dirty="0">
                <a:latin typeface="Times New Roman" panose="02020603050405020304" pitchFamily="18" charset="0"/>
              </a:rPr>
              <a:t>［ 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a</a:t>
            </a:r>
            <a:r>
              <a:rPr lang="en-US" altLang="zh-CN" sz="22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］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2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200" b="1" baseline="-25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200" b="1" dirty="0">
                <a:latin typeface="Times New Roman" panose="02020603050405020304" pitchFamily="18" charset="0"/>
              </a:rPr>
              <a:t>按第</a:t>
            </a:r>
            <a:r>
              <a:rPr lang="en-US" altLang="zh-CN" sz="2200" b="1" dirty="0">
                <a:latin typeface="Times New Roman" panose="02020603050405020304" pitchFamily="18" charset="0"/>
              </a:rPr>
              <a:t>j</a:t>
            </a:r>
            <a:r>
              <a:rPr lang="zh-CN" altLang="en-US" sz="2200" b="1" dirty="0">
                <a:latin typeface="Times New Roman" panose="02020603050405020304" pitchFamily="18" charset="0"/>
              </a:rPr>
              <a:t>个产生式进行归约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  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2200" b="1" dirty="0">
                <a:latin typeface="Times New Roman" panose="02020603050405020304" pitchFamily="18" charset="0"/>
              </a:rPr>
              <a:t>［ 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a</a:t>
            </a:r>
            <a:r>
              <a:rPr lang="en-US" altLang="zh-CN" sz="22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］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2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200" b="1" dirty="0">
                <a:latin typeface="Times New Roman" panose="02020603050405020304" pitchFamily="18" charset="0"/>
              </a:rPr>
              <a:t>接受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>
                <a:latin typeface="Times New Roman" panose="02020603050405020304" pitchFamily="18" charset="0"/>
              </a:rPr>
              <a:t>            </a:t>
            </a:r>
            <a:r>
              <a:rPr lang="en-US" altLang="zh-CN" sz="22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2200" b="1" dirty="0">
                <a:latin typeface="Times New Roman" panose="02020603050405020304" pitchFamily="18" charset="0"/>
              </a:rPr>
              <a:t>［ </a:t>
            </a:r>
            <a:r>
              <a:rPr lang="en-US" altLang="zh-CN" sz="2200" b="1" dirty="0">
                <a:latin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200" b="1" dirty="0">
                <a:latin typeface="Times New Roman" panose="02020603050405020304" pitchFamily="18" charset="0"/>
              </a:rPr>
              <a:t>, </a:t>
            </a:r>
            <a:r>
              <a:rPr lang="en-US" altLang="zh-CN" sz="2200" b="1" dirty="0" err="1">
                <a:latin typeface="Times New Roman" panose="02020603050405020304" pitchFamily="18" charset="0"/>
              </a:rPr>
              <a:t>a</a:t>
            </a:r>
            <a:r>
              <a:rPr lang="en-US" altLang="zh-CN" sz="22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200" b="1" dirty="0"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</a:rPr>
              <a:t>］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= ERROR  </a:t>
            </a:r>
            <a:r>
              <a:rPr lang="zh-CN" altLang="en-US" sz="2200" b="1" dirty="0">
                <a:latin typeface="Times New Roman" panose="02020603050405020304" pitchFamily="18" charset="0"/>
              </a:rPr>
              <a:t>出错</a:t>
            </a:r>
          </a:p>
        </p:txBody>
      </p:sp>
      <p:graphicFrame>
        <p:nvGraphicFramePr>
          <p:cNvPr id="66662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69251"/>
              </p:ext>
            </p:extLst>
          </p:nvPr>
        </p:nvGraphicFramePr>
        <p:xfrm>
          <a:off x="2206626" y="1412876"/>
          <a:ext cx="7777163" cy="2303463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80686576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4599629"/>
                    </a:ext>
                  </a:extLst>
                </a:gridCol>
                <a:gridCol w="1700213">
                  <a:extLst>
                    <a:ext uri="{9D8B030D-6E8A-4147-A177-3AD203B41FA5}">
                      <a16:colId xmlns:a16="http://schemas.microsoft.com/office/drawing/2014/main" val="1264863665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1549859005"/>
                    </a:ext>
                  </a:extLst>
                </a:gridCol>
                <a:gridCol w="1958975">
                  <a:extLst>
                    <a:ext uri="{9D8B030D-6E8A-4147-A177-3AD203B41FA5}">
                      <a16:colId xmlns:a16="http://schemas.microsoft.com/office/drawing/2014/main" val="49117097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89239"/>
                  </a:ext>
                </a:extLst>
              </a:tr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23993"/>
                  </a:ext>
                </a:extLst>
              </a:tr>
              <a:tr h="4619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24063"/>
                  </a:ext>
                </a:extLst>
              </a:tr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502418"/>
                  </a:ext>
                </a:extLst>
              </a:tr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ACTION[</a:t>
                      </a:r>
                      <a:r>
                        <a:rPr kumimoji="0" lang="en-US" altLang="zh-CN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,a</a:t>
                      </a:r>
                      <a:r>
                        <a:rPr kumimoji="0" lang="en-US" altLang="zh-CN" sz="1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624456"/>
                  </a:ext>
                </a:extLst>
              </a:tr>
            </a:tbl>
          </a:graphicData>
        </a:graphic>
      </p:graphicFrame>
      <p:grpSp>
        <p:nvGrpSpPr>
          <p:cNvPr id="666666" name="Group 42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66667" name="Picture 43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6668" name="Picture 44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74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19288" y="620713"/>
            <a:ext cx="83058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</a:rPr>
              <a:t>）状态转换表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 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dirty="0">
              <a:latin typeface="宋体" panose="02010600030101010101" pitchFamily="2" charset="-122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/>
              <a:t>其中：Ｘ</a:t>
            </a:r>
            <a:r>
              <a:rPr lang="zh-CN" altLang="en-US" sz="2000" b="1" baseline="-25000" dirty="0"/>
              <a:t>１</a:t>
            </a:r>
            <a:r>
              <a:rPr lang="zh-CN" altLang="en-US" sz="2000" b="1" dirty="0"/>
              <a:t>，Ｘ</a:t>
            </a:r>
            <a:r>
              <a:rPr lang="zh-CN" altLang="en-US" sz="2000" b="1" baseline="-25000" dirty="0"/>
              <a:t>２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…</a:t>
            </a:r>
            <a:r>
              <a:rPr lang="zh-CN" altLang="en-US" sz="2000" b="1" dirty="0"/>
              <a:t>，Ｘ</a:t>
            </a:r>
            <a:r>
              <a:rPr lang="en-US" altLang="zh-CN" sz="2000" b="1" baseline="-25000" dirty="0"/>
              <a:t>p</a:t>
            </a:r>
            <a:r>
              <a:rPr lang="zh-CN" altLang="en-US" sz="2000" b="1" dirty="0"/>
              <a:t>是文法字汇表中全部非终结符号和终结符号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/>
              <a:t>            </a:t>
            </a:r>
            <a:r>
              <a:rPr lang="en-US" altLang="zh-CN" sz="2000" b="1" dirty="0"/>
              <a:t>S</a:t>
            </a:r>
            <a:r>
              <a:rPr lang="zh-CN" altLang="en-US" sz="2000" b="1" baseline="-25000" dirty="0"/>
              <a:t>１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S</a:t>
            </a:r>
            <a:r>
              <a:rPr lang="zh-CN" altLang="en-US" sz="2000" b="1" baseline="-25000" dirty="0"/>
              <a:t>２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…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S</a:t>
            </a:r>
            <a:r>
              <a:rPr lang="en-US" altLang="zh-CN" sz="2000" b="1" baseline="-25000" dirty="0"/>
              <a:t>n</a:t>
            </a:r>
            <a:r>
              <a:rPr lang="zh-CN" altLang="en-US" sz="2000" b="1" dirty="0"/>
              <a:t>为分析器各状态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/>
              <a:t>           </a:t>
            </a:r>
            <a:r>
              <a:rPr lang="en-US" altLang="zh-CN" sz="2000" b="1" dirty="0"/>
              <a:t>GOTO</a:t>
            </a:r>
            <a:r>
              <a:rPr lang="zh-CN" altLang="en-US" sz="2000" b="1" dirty="0"/>
              <a:t>［ </a:t>
            </a:r>
            <a:r>
              <a:rPr lang="en-US" altLang="zh-CN" sz="2000" b="1" dirty="0"/>
              <a:t>S</a:t>
            </a:r>
            <a:r>
              <a:rPr lang="en-US" altLang="zh-CN" sz="2000" b="1" baseline="-25000" dirty="0"/>
              <a:t>i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X</a:t>
            </a:r>
            <a:r>
              <a:rPr lang="en-US" altLang="zh-CN" sz="2000" b="1" baseline="-25000" dirty="0" err="1"/>
              <a:t>j</a:t>
            </a:r>
            <a:r>
              <a:rPr lang="zh-CN" altLang="en-US" sz="2000" b="1" dirty="0"/>
              <a:t>］指明当状态</a:t>
            </a:r>
            <a:r>
              <a:rPr lang="en-US" altLang="zh-CN" sz="2000" b="1" dirty="0"/>
              <a:t>S</a:t>
            </a:r>
            <a:r>
              <a:rPr lang="en-US" altLang="zh-CN" sz="2000" b="1" baseline="-25000" dirty="0"/>
              <a:t>i</a:t>
            </a:r>
            <a:r>
              <a:rPr lang="zh-CN" altLang="en-US" sz="2000" b="1" dirty="0"/>
              <a:t>面对文法符号</a:t>
            </a:r>
            <a:r>
              <a:rPr lang="en-US" altLang="zh-CN" sz="2000" b="1" dirty="0" err="1"/>
              <a:t>X</a:t>
            </a:r>
            <a:r>
              <a:rPr lang="en-US" altLang="zh-CN" sz="2000" b="1" baseline="-25000" dirty="0" err="1"/>
              <a:t>j</a:t>
            </a:r>
            <a:r>
              <a:rPr lang="zh-CN" altLang="en-US" sz="2000" b="1" dirty="0"/>
              <a:t>时下一状态是什么</a:t>
            </a:r>
          </a:p>
        </p:txBody>
      </p:sp>
      <p:graphicFrame>
        <p:nvGraphicFramePr>
          <p:cNvPr id="66765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422300"/>
              </p:ext>
            </p:extLst>
          </p:nvPr>
        </p:nvGraphicFramePr>
        <p:xfrm>
          <a:off x="2495550" y="1557338"/>
          <a:ext cx="7272338" cy="2303463"/>
        </p:xfrm>
        <a:graphic>
          <a:graphicData uri="http://schemas.openxmlformats.org/drawingml/2006/table">
            <a:tbl>
              <a:tblPr/>
              <a:tblGrid>
                <a:gridCol w="1454150">
                  <a:extLst>
                    <a:ext uri="{9D8B030D-6E8A-4147-A177-3AD203B41FA5}">
                      <a16:colId xmlns:a16="http://schemas.microsoft.com/office/drawing/2014/main" val="1189101013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1633857274"/>
                    </a:ext>
                  </a:extLst>
                </a:gridCol>
                <a:gridCol w="1455738">
                  <a:extLst>
                    <a:ext uri="{9D8B030D-6E8A-4147-A177-3AD203B41FA5}">
                      <a16:colId xmlns:a16="http://schemas.microsoft.com/office/drawing/2014/main" val="895189619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1065340426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268208181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18960"/>
                  </a:ext>
                </a:extLst>
              </a:tr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  <a:endParaRPr kumimoji="0" lang="en-US" alt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8904"/>
                  </a:ext>
                </a:extLst>
              </a:tr>
              <a:tr h="4619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25561"/>
                  </a:ext>
                </a:extLst>
              </a:tr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282556"/>
                  </a:ext>
                </a:extLst>
              </a:tr>
              <a:tr h="460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GOTO[S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GOTO[</a:t>
                      </a:r>
                      <a:r>
                        <a:rPr kumimoji="0" lang="en-US" altLang="zh-CN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,X</a:t>
                      </a:r>
                      <a:r>
                        <a:rPr kumimoji="0" lang="en-US" altLang="zh-CN" sz="1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61458"/>
                  </a:ext>
                </a:extLst>
              </a:tr>
            </a:tbl>
          </a:graphicData>
        </a:graphic>
      </p:graphicFrame>
      <p:grpSp>
        <p:nvGrpSpPr>
          <p:cNvPr id="667690" name="Group 42"/>
          <p:cNvGrpSpPr>
            <a:grpSpLocks/>
          </p:cNvGrpSpPr>
          <p:nvPr/>
        </p:nvGrpSpPr>
        <p:grpSpPr bwMode="auto">
          <a:xfrm>
            <a:off x="9753600" y="152401"/>
            <a:ext cx="717550" cy="881063"/>
            <a:chOff x="2272" y="2026"/>
            <a:chExt cx="740" cy="987"/>
          </a:xfrm>
        </p:grpSpPr>
        <p:pic>
          <p:nvPicPr>
            <p:cNvPr id="667691" name="Picture 43" descr="UserWithDesktopComputer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" y="2325"/>
              <a:ext cx="592" cy="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7692" name="Picture 44" descr="Software-Update-Servi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13728">
              <a:off x="2272" y="2026"/>
              <a:ext cx="517" cy="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8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14"/>
          <p:cNvSpPr>
            <a:spLocks noChangeArrowheads="1"/>
          </p:cNvSpPr>
          <p:nvPr/>
        </p:nvSpPr>
        <p:spPr bwMode="auto">
          <a:xfrm>
            <a:off x="899968" y="426751"/>
            <a:ext cx="4921250" cy="280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举例</a:t>
            </a:r>
            <a:r>
              <a:rPr lang="en-US" altLang="zh-CN" sz="2000" b="1" dirty="0">
                <a:latin typeface="Times New Roman" panose="02020603050405020304" pitchFamily="18" charset="0"/>
              </a:rPr>
              <a:t>——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有文法</a:t>
            </a:r>
            <a:r>
              <a:rPr lang="en-US" altLang="zh-CN" sz="2000" b="1" dirty="0">
                <a:latin typeface="Times New Roman" panose="02020603050405020304" pitchFamily="18" charset="0"/>
              </a:rPr>
              <a:t>G[E]</a:t>
            </a:r>
            <a:r>
              <a:rPr lang="zh-CN" altLang="en-US" sz="2000" b="1" dirty="0">
                <a:latin typeface="Times New Roman" panose="02020603050405020304" pitchFamily="18" charset="0"/>
              </a:rPr>
              <a:t>如下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① E::=E+T       ② E::=T       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③ T::=T*F        ④ T::=F           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⑤ F::=(E)</a:t>
            </a:r>
            <a:r>
              <a:rPr lang="zh-CN" altLang="en-US" sz="2000" b="1" dirty="0">
                <a:latin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⑥ F::=i</a:t>
            </a:r>
          </a:p>
          <a:p>
            <a:pPr eaLnBrk="1" hangingPunct="1">
              <a:lnSpc>
                <a:spcPct val="150000"/>
              </a:lnSpc>
            </a:pP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pic>
        <p:nvPicPr>
          <p:cNvPr id="17413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6" y="1519238"/>
            <a:ext cx="5368925" cy="495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98936" y="3563501"/>
            <a:ext cx="4018538" cy="258532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kumimoji="1"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表</a:t>
            </a:r>
            <a:r>
              <a:rPr kumimoji="1"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中</a:t>
            </a:r>
            <a:r>
              <a:rPr kumimoji="1"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所引用记号的意义是：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a. </a:t>
            </a:r>
            <a:r>
              <a:rPr kumimoji="1" lang="en-US" altLang="zh-CN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把下一个状态</a:t>
            </a: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和现行输入符号</a:t>
            </a:r>
            <a:r>
              <a:rPr kumimoji="1" lang="en-US" altLang="zh-CN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kumimoji="1" lang="en-US" altLang="zh-CN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i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移进栈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b. </a:t>
            </a:r>
            <a:r>
              <a:rPr kumimoji="1" lang="en-US" altLang="zh-CN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r</a:t>
            </a:r>
            <a:r>
              <a:rPr kumimoji="1" lang="en-US" altLang="zh-CN" baseline="-250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按第</a:t>
            </a: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j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个规则进行归约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c. </a:t>
            </a:r>
            <a:r>
              <a:rPr kumimoji="1" lang="en-US" altLang="zh-CN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acc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接受</a:t>
            </a:r>
          </a:p>
          <a:p>
            <a:pPr algn="just" eaLnBrk="1" hangingPunct="1">
              <a:spcAft>
                <a:spcPct val="0"/>
              </a:spcAft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d. 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Courier New" panose="02070309020205020404" pitchFamily="49" charset="0"/>
              </a:rPr>
              <a:t>空白格出错标志，报错</a:t>
            </a:r>
            <a:endParaRPr kumimoji="1"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spcAft>
                <a:spcPct val="0"/>
              </a:spcAft>
            </a:pP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GOTO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表仅对所有非终结符</a:t>
            </a: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列出</a:t>
            </a: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GOTO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［</a:t>
            </a: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, A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］的值，表明所要到达的状态的值。</a:t>
            </a:r>
          </a:p>
        </p:txBody>
      </p:sp>
    </p:spTree>
    <p:extLst>
      <p:ext uri="{BB962C8B-B14F-4D97-AF65-F5344CB8AC3E}">
        <p14:creationId xmlns:p14="http://schemas.microsoft.com/office/powerpoint/2010/main" val="41317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4102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</a:t>
            </a: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1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10416208" y="6385379"/>
            <a:ext cx="43173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0CF85F1-2FE8-4228-80D3-962987FA4664}" type="slidenum">
              <a:rPr lang="zh-CN" altLang="en-US" smtClean="0">
                <a:solidFill>
                  <a:srgbClr val="045C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en-US" altLang="zh-CN">
              <a:solidFill>
                <a:srgbClr val="045C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4010" y="275033"/>
            <a:ext cx="5285736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已经学过的语法分析方法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48602" y="1387895"/>
            <a:ext cx="146244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自顶向下</a:t>
            </a:r>
            <a:r>
              <a:rPr kumimoji="0" lang="zh-CN" altLang="en-US" sz="2400" dirty="0">
                <a:solidFill>
                  <a:srgbClr val="CC3300"/>
                </a:solidFill>
                <a:latin typeface="Verdana" panose="020B0604030504040204" pitchFamily="34" charset="0"/>
              </a:rPr>
              <a:t>分析方法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32512" y="3389765"/>
            <a:ext cx="9900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优先关系法</a:t>
            </a:r>
            <a:endParaRPr kumimoji="0" lang="zh-CN" altLang="en-US" sz="2400" dirty="0">
              <a:solidFill>
                <a:srgbClr val="CC3300"/>
              </a:solidFill>
              <a:latin typeface="Verdana" panose="020B060403050404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61188" y="136260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递归子程序分析</a:t>
            </a:r>
            <a:r>
              <a:rPr lang="zh-CN" altLang="en-US" sz="2400" dirty="0" smtClean="0"/>
              <a:t>法</a:t>
            </a:r>
            <a:endParaRPr lang="en-US" altLang="zh-CN" sz="2400" dirty="0" smtClean="0"/>
          </a:p>
          <a:p>
            <a:r>
              <a:rPr lang="en-US" altLang="zh-CN" sz="2400" dirty="0" smtClean="0"/>
              <a:t>LL</a:t>
            </a: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）分析法</a:t>
            </a:r>
          </a:p>
        </p:txBody>
      </p:sp>
      <p:sp>
        <p:nvSpPr>
          <p:cNvPr id="21" name="矩形 20"/>
          <p:cNvSpPr/>
          <p:nvPr/>
        </p:nvSpPr>
        <p:spPr>
          <a:xfrm>
            <a:off x="2571750" y="334359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 smtClean="0"/>
              <a:t>简单</a:t>
            </a:r>
            <a:r>
              <a:rPr lang="zh-CN" altLang="en-US" sz="2400" dirty="0"/>
              <a:t>优先文法分析法</a:t>
            </a:r>
          </a:p>
          <a:p>
            <a:r>
              <a:rPr lang="zh-CN" altLang="en-US" sz="2400" dirty="0" smtClean="0"/>
              <a:t>算符</a:t>
            </a:r>
            <a:r>
              <a:rPr lang="zh-CN" altLang="en-US" sz="2400" dirty="0"/>
              <a:t>优先分析法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2192594" y="1445342"/>
            <a:ext cx="539033" cy="65592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>
            <a:off x="2032717" y="3441837"/>
            <a:ext cx="539033" cy="65592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1135527" y="4607335"/>
            <a:ext cx="9900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状态转换法</a:t>
            </a:r>
            <a:endParaRPr kumimoji="0" lang="zh-CN" altLang="en-US" sz="2400" dirty="0">
              <a:solidFill>
                <a:srgbClr val="CC3300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09188" y="1390894"/>
            <a:ext cx="6623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对文法的要求：</a:t>
            </a:r>
            <a:endParaRPr lang="en-US" altLang="zh-CN" dirty="0" smtClean="0"/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dirty="0" smtClean="0"/>
              <a:t>文法</a:t>
            </a:r>
            <a:r>
              <a:rPr lang="zh-CN" altLang="en-US" dirty="0"/>
              <a:t>不存在左</a:t>
            </a:r>
            <a:r>
              <a:rPr lang="zh-CN" altLang="en-US" dirty="0" smtClean="0"/>
              <a:t>递归；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>
                <a:latin typeface="宋体" panose="02010600030101010101" pitchFamily="2" charset="-122"/>
              </a:rPr>
              <a:t>②</a:t>
            </a:r>
            <a:r>
              <a:rPr lang="zh-CN" altLang="en-US" dirty="0" smtClean="0"/>
              <a:t>每</a:t>
            </a:r>
            <a:r>
              <a:rPr lang="zh-CN" altLang="en-US" dirty="0"/>
              <a:t>一规则的各候选式的终结首符集两两不相交；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192594" y="4607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>
                <a:solidFill>
                  <a:srgbClr val="2D3AFF"/>
                </a:solidFill>
              </a:rPr>
              <a:t>LR</a:t>
            </a:r>
            <a:r>
              <a:rPr lang="zh-CN" altLang="en-US" sz="2400" dirty="0" smtClean="0">
                <a:solidFill>
                  <a:srgbClr val="2D3AFF"/>
                </a:solidFill>
              </a:rPr>
              <a:t>分析法</a:t>
            </a:r>
            <a:endParaRPr lang="zh-CN" altLang="en-US" sz="2400" dirty="0">
              <a:solidFill>
                <a:srgbClr val="2D3AF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7323" y="2811284"/>
            <a:ext cx="659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对文法的要求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>
                <a:latin typeface="宋体" panose="02010600030101010101" pitchFamily="2" charset="-122"/>
              </a:rPr>
              <a:t>①</a:t>
            </a:r>
            <a:r>
              <a:rPr lang="zh-CN" altLang="en-US" dirty="0" smtClean="0"/>
              <a:t>在</a:t>
            </a:r>
            <a:r>
              <a:rPr lang="zh-CN" altLang="en-US" dirty="0"/>
              <a:t>字汇表中，任意两个符号之间至多只有一种优先关系成立</a:t>
            </a:r>
            <a:r>
              <a:rPr lang="zh-CN" altLang="en-US" dirty="0" smtClean="0"/>
              <a:t>；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</a:rPr>
              <a:t>  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</a:rPr>
              <a:t>②</a:t>
            </a:r>
            <a:r>
              <a:rPr lang="zh-CN" altLang="en-US" dirty="0" smtClean="0"/>
              <a:t>任意</a:t>
            </a:r>
            <a:r>
              <a:rPr lang="zh-CN" altLang="en-US" dirty="0"/>
              <a:t>两条规则都没有相同的</a:t>
            </a:r>
            <a:r>
              <a:rPr lang="zh-CN" altLang="en-US" dirty="0" smtClean="0"/>
              <a:t>右部；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5407323" y="4036096"/>
            <a:ext cx="659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对文法的要求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</a:t>
            </a:r>
            <a:r>
              <a:rPr lang="zh-CN" altLang="en-US" dirty="0" smtClean="0">
                <a:latin typeface="宋体" panose="02010600030101010101" pitchFamily="2" charset="-122"/>
              </a:rPr>
              <a:t>①</a:t>
            </a:r>
            <a:r>
              <a:rPr lang="zh-CN" altLang="en-US" dirty="0"/>
              <a:t>Ｇ中不含有形</a:t>
            </a:r>
            <a:r>
              <a:rPr lang="zh-CN" altLang="en-US" dirty="0" smtClean="0"/>
              <a:t>如  </a:t>
            </a:r>
            <a:r>
              <a:rPr lang="en-US" altLang="zh-CN" dirty="0"/>
              <a:t>U∷=…</a:t>
            </a:r>
            <a:r>
              <a:rPr lang="en-US" altLang="zh-CN" dirty="0" smtClean="0"/>
              <a:t>AB…</a:t>
            </a:r>
            <a:r>
              <a:rPr lang="zh-CN" altLang="en-US" dirty="0" smtClean="0"/>
              <a:t>的规则；</a:t>
            </a:r>
            <a:r>
              <a:rPr lang="zh-CN" altLang="en-US" dirty="0" smtClean="0">
                <a:latin typeface="宋体" panose="02010600030101010101" pitchFamily="2" charset="-122"/>
              </a:rPr>
              <a:t>   </a:t>
            </a:r>
            <a:endParaRPr lang="en-US" altLang="zh-CN" dirty="0" smtClean="0">
              <a:latin typeface="宋体" panose="02010600030101010101" pitchFamily="2" charset="-122"/>
            </a:endParaRPr>
          </a:p>
          <a:p>
            <a:r>
              <a:rPr lang="en-US" altLang="zh-CN" dirty="0" smtClean="0">
                <a:latin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</a:rPr>
              <a:t>②</a:t>
            </a:r>
            <a:r>
              <a:rPr lang="zh-CN" altLang="en-US" dirty="0"/>
              <a:t>任意两个终结符号对</a:t>
            </a:r>
            <a:r>
              <a:rPr lang="en-US" altLang="zh-CN" dirty="0"/>
              <a:t>(a</a:t>
            </a:r>
            <a:r>
              <a:rPr lang="zh-CN" altLang="en-US" dirty="0"/>
              <a:t>，</a:t>
            </a:r>
            <a:r>
              <a:rPr lang="en-US" altLang="zh-CN" dirty="0"/>
              <a:t>b)</a:t>
            </a:r>
            <a:r>
              <a:rPr lang="zh-CN" altLang="en-US" dirty="0"/>
              <a:t>之间</a:t>
            </a:r>
            <a:r>
              <a:rPr lang="zh-CN" altLang="en-US" dirty="0" smtClean="0"/>
              <a:t>至多只有</a:t>
            </a:r>
            <a:r>
              <a:rPr lang="zh-CN" altLang="en-US" dirty="0"/>
              <a:t>一种优先关系成立；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31" name="左大括号 30"/>
          <p:cNvSpPr/>
          <p:nvPr/>
        </p:nvSpPr>
        <p:spPr>
          <a:xfrm>
            <a:off x="526500" y="4036096"/>
            <a:ext cx="539033" cy="65592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45318" y="3020433"/>
            <a:ext cx="50436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Char char="n"/>
              <a:defRPr kumimoji="1" sz="33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  <a:defRPr kumimoji="1" sz="29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anose="05000000000000000000" pitchFamily="2" charset="2"/>
              <a:buChar char="n"/>
              <a:defRPr kumimoji="1" sz="25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0" lang="zh-CN" altLang="en-US" sz="2400" dirty="0" smtClean="0">
                <a:solidFill>
                  <a:srgbClr val="CC3300"/>
                </a:solidFill>
                <a:latin typeface="Verdana" panose="020B0604030504040204" pitchFamily="34" charset="0"/>
              </a:rPr>
              <a:t>自底向上分析</a:t>
            </a:r>
            <a:r>
              <a:rPr kumimoji="0" lang="zh-CN" altLang="en-US" sz="2400" dirty="0">
                <a:solidFill>
                  <a:srgbClr val="CC3300"/>
                </a:solidFill>
                <a:latin typeface="Verdana" panose="020B0604030504040204" pitchFamily="34" charset="0"/>
              </a:rPr>
              <a:t>方法</a:t>
            </a:r>
          </a:p>
        </p:txBody>
      </p:sp>
      <p:cxnSp>
        <p:nvCxnSpPr>
          <p:cNvPr id="34" name="肘形连接符 33"/>
          <p:cNvCxnSpPr/>
          <p:nvPr/>
        </p:nvCxnSpPr>
        <p:spPr>
          <a:xfrm flipV="1">
            <a:off x="4508099" y="1867727"/>
            <a:ext cx="1111651" cy="313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flipV="1">
            <a:off x="4508099" y="2907767"/>
            <a:ext cx="899224" cy="3651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/>
          <p:nvPr/>
        </p:nvCxnSpPr>
        <p:spPr>
          <a:xfrm>
            <a:off x="4479032" y="4128431"/>
            <a:ext cx="1024888" cy="369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>
            <a:off x="4508099" y="1087686"/>
            <a:ext cx="1198414" cy="3088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7463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 build="p"/>
      <p:bldP spid="21" grpId="0" build="p"/>
      <p:bldP spid="24" grpId="0" animBg="1"/>
      <p:bldP spid="25" grpId="0" animBg="1"/>
      <p:bldP spid="26" grpId="0"/>
      <p:bldP spid="27" grpId="0" build="p"/>
      <p:bldP spid="28" grpId="0"/>
      <p:bldP spid="29" grpId="0" build="p"/>
      <p:bldP spid="30" grpId="0" build="p"/>
      <p:bldP spid="31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8710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6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8813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</a:t>
            </a:r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7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8915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1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018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endParaRPr lang="en-US" altLang="zh-CN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                #                +i*i#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41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120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endParaRPr lang="en-US" altLang="zh-CN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                #F              +i*i#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222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                #F              +i*i#      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6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325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9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602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</a:t>
            </a:r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0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427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6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530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endParaRPr lang="en-US" altLang="zh-CN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                #                +i*i#     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       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70" y="3372465"/>
            <a:ext cx="5587548" cy="2697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26" y="130651"/>
            <a:ext cx="4573865" cy="18670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65810" y="1977203"/>
            <a:ext cx="9339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最右</a:t>
            </a:r>
            <a:r>
              <a:rPr lang="en-US" altLang="zh-CN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(Rightmost)</a:t>
            </a:r>
            <a:r>
              <a:rPr lang="zh-CN" altLang="en-US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推导过程自底向上的分析</a:t>
            </a:r>
            <a:r>
              <a:rPr lang="zh-CN" altLang="en-US" sz="2000" b="1" dirty="0" smtClean="0">
                <a:solidFill>
                  <a:srgbClr val="2D3AFF"/>
                </a:solidFill>
                <a:latin typeface="Times New Roman" panose="02020603050405020304" pitchFamily="18" charset="0"/>
              </a:rPr>
              <a:t>方法（</a:t>
            </a:r>
            <a:r>
              <a:rPr lang="en-US" altLang="zh-CN" sz="2000" b="1" smtClean="0">
                <a:solidFill>
                  <a:srgbClr val="2D3AFF"/>
                </a:solidFill>
                <a:latin typeface="Times New Roman" panose="02020603050405020304" pitchFamily="18" charset="0"/>
              </a:rPr>
              <a:t>Rightmost derivation in reverse</a:t>
            </a:r>
            <a:r>
              <a:rPr lang="zh-CN" altLang="en-US" sz="2000" b="1" smtClean="0">
                <a:solidFill>
                  <a:srgbClr val="2D3AFF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 b="1" dirty="0" smtClean="0">
              <a:solidFill>
                <a:srgbClr val="2D3AFF"/>
              </a:solidFill>
              <a:latin typeface="Times New Roman" panose="02020603050405020304" pitchFamily="18" charset="0"/>
            </a:endParaRPr>
          </a:p>
          <a:p>
            <a:r>
              <a:rPr lang="zh-CN" altLang="en-US" sz="2000" b="1" dirty="0" smtClean="0">
                <a:solidFill>
                  <a:srgbClr val="2D3AFF"/>
                </a:solidFill>
                <a:latin typeface="Times New Roman" panose="02020603050405020304" pitchFamily="18" charset="0"/>
              </a:rPr>
              <a:t>最左</a:t>
            </a:r>
            <a:r>
              <a:rPr lang="zh-CN" altLang="en-US" sz="2000" b="1" dirty="0">
                <a:solidFill>
                  <a:srgbClr val="2D3AFF"/>
                </a:solidFill>
                <a:latin typeface="Times New Roman" panose="02020603050405020304" pitchFamily="18" charset="0"/>
              </a:rPr>
              <a:t>归约</a:t>
            </a:r>
            <a:endParaRPr lang="zh-CN" altLang="en-US" sz="2000" b="1" dirty="0">
              <a:solidFill>
                <a:srgbClr val="2D3A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7508" y="2685089"/>
            <a:ext cx="4960620" cy="329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1)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分析器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程序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)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基本上可以识别所有上下文无关文法写的编程语言结构，分析能力强且适用范围广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2)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分析法是当前最一般的“移进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-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归约”分析方法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3)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分析法在自左向右扫描输入串时能发现其中错误，并能指出出错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地点</a:t>
            </a:r>
            <a:endParaRPr lang="zh-CN" altLang="en-US" sz="2000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4) LR</a:t>
            </a: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分析程序可以自动</a:t>
            </a:r>
            <a:r>
              <a:rPr lang="zh-CN" altLang="en-US" sz="2000" dirty="0" smtClean="0">
                <a:solidFill>
                  <a:srgbClr val="C00000"/>
                </a:solidFill>
                <a:latin typeface="+mn-ea"/>
              </a:rPr>
              <a:t>生成</a:t>
            </a:r>
            <a:endParaRPr lang="zh-CN" altLang="en-US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70" y="2331146"/>
            <a:ext cx="302540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632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endParaRPr lang="en-US" altLang="zh-CN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                #T              +i*i#      </a:t>
            </a: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37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                #T              +i*i#      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2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837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51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704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2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69939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49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042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baseline="-25000">
                <a:latin typeface="Times New Roman" panose="02020603050405020304" pitchFamily="18" charset="0"/>
              </a:rPr>
              <a:t>  </a:t>
            </a:r>
            <a:r>
              <a:rPr lang="en-US" altLang="zh-CN" sz="1800" b="1">
                <a:latin typeface="Times New Roman" panose="02020603050405020304" pitchFamily="18" charset="0"/>
              </a:rPr>
              <a:t>5        0                #                +i*i#      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6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144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baseline="-25000">
                <a:latin typeface="Times New Roman" panose="02020603050405020304" pitchFamily="18" charset="0"/>
              </a:rPr>
              <a:t>  </a:t>
            </a:r>
            <a:r>
              <a:rPr lang="en-US" altLang="zh-CN" sz="1800" b="1">
                <a:latin typeface="Times New Roman" panose="02020603050405020304" pitchFamily="18" charset="0"/>
              </a:rPr>
              <a:t>5        0               #E              +i*i#      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8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246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                #E              +i*i#      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81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349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7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806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</a:t>
            </a: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4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00" y="761900"/>
            <a:ext cx="4389500" cy="22938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81" y="647396"/>
            <a:ext cx="2580679" cy="92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02" y="3966154"/>
            <a:ext cx="3650296" cy="1280271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5779154" y="1794509"/>
            <a:ext cx="829464" cy="3451915"/>
          </a:xfrm>
          <a:prstGeom prst="leftBrace">
            <a:avLst>
              <a:gd name="adj1" fmla="val 8333"/>
              <a:gd name="adj2" fmla="val 2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08210" y="1657350"/>
            <a:ext cx="48132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1) </a:t>
            </a:r>
            <a:r>
              <a:rPr lang="zh-CN" altLang="en-US" sz="2000" b="1" dirty="0"/>
              <a:t>最简单分析表</a:t>
            </a:r>
            <a:r>
              <a:rPr lang="en-US" altLang="zh-CN" sz="2000" b="1" dirty="0"/>
              <a:t>LR(0)</a:t>
            </a:r>
            <a:r>
              <a:rPr lang="zh-CN" altLang="en-US" sz="2000" b="1" dirty="0"/>
              <a:t>：局限性大，但它是建立其它分析表的基础</a:t>
            </a:r>
          </a:p>
          <a:p>
            <a:endParaRPr lang="zh-CN" altLang="en-US" sz="2000" b="1" dirty="0"/>
          </a:p>
          <a:p>
            <a:r>
              <a:rPr lang="zh-CN" altLang="en-US" sz="2000" b="1" dirty="0"/>
              <a:t> </a:t>
            </a:r>
            <a:r>
              <a:rPr lang="en-US" altLang="zh-CN" sz="2000" b="1" dirty="0"/>
              <a:t>2) </a:t>
            </a:r>
            <a:r>
              <a:rPr lang="zh-CN" altLang="en-US" sz="2000" b="1" dirty="0"/>
              <a:t>简单分析表</a:t>
            </a:r>
            <a:r>
              <a:rPr lang="en-US" altLang="zh-CN" sz="2000" b="1" dirty="0"/>
              <a:t>SLR</a:t>
            </a:r>
            <a:r>
              <a:rPr lang="zh-CN" altLang="en-US" sz="2000" b="1" dirty="0"/>
              <a:t>：比较容易实现，</a:t>
            </a:r>
            <a:r>
              <a:rPr lang="en-US" altLang="zh-CN" sz="2000" b="1" dirty="0"/>
              <a:t>SLR</a:t>
            </a:r>
            <a:r>
              <a:rPr lang="zh-CN" altLang="en-US" sz="2000" b="1" dirty="0"/>
              <a:t>分析表的功能比</a:t>
            </a:r>
            <a:r>
              <a:rPr lang="en-US" altLang="zh-CN" sz="2000" b="1" dirty="0"/>
              <a:t>LR(0)</a:t>
            </a:r>
            <a:r>
              <a:rPr lang="zh-CN" altLang="en-US" sz="2000" b="1" dirty="0"/>
              <a:t>稍强些 </a:t>
            </a:r>
          </a:p>
          <a:p>
            <a:endParaRPr lang="zh-CN" altLang="en-US" sz="2000" b="1" dirty="0"/>
          </a:p>
          <a:p>
            <a:r>
              <a:rPr lang="zh-CN" altLang="en-US" sz="2000" b="1" dirty="0"/>
              <a:t> </a:t>
            </a:r>
            <a:r>
              <a:rPr lang="en-US" altLang="zh-CN" sz="2000" b="1" dirty="0"/>
              <a:t>3) LR(K)</a:t>
            </a:r>
            <a:r>
              <a:rPr lang="zh-CN" altLang="en-US" sz="2000" b="1" dirty="0"/>
              <a:t>分析表：分析能力最强，但实现代价高。主要讨论</a:t>
            </a:r>
            <a:r>
              <a:rPr lang="en-US" altLang="zh-CN" sz="2000" b="1" dirty="0"/>
              <a:t>LR(1)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 4) LALR</a:t>
            </a:r>
            <a:r>
              <a:rPr lang="zh-CN" altLang="en-US" sz="2000" b="1" dirty="0"/>
              <a:t>分析表：称为向前看</a:t>
            </a:r>
            <a:r>
              <a:rPr lang="en-US" altLang="zh-CN" sz="2000" b="1" dirty="0"/>
              <a:t>LR</a:t>
            </a:r>
            <a:r>
              <a:rPr lang="zh-CN" altLang="en-US" sz="2000" b="1" dirty="0"/>
              <a:t>分析表，功能介于</a:t>
            </a:r>
            <a:r>
              <a:rPr lang="en-US" altLang="zh-CN" sz="2000" b="1" dirty="0"/>
              <a:t>SLR(1)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LR(1</a:t>
            </a:r>
            <a:r>
              <a:rPr lang="en-US" altLang="zh-CN" sz="2000" b="1" dirty="0" smtClean="0"/>
              <a:t>)   </a:t>
            </a:r>
            <a:r>
              <a:rPr lang="zh-CN" altLang="en-US" sz="2000" b="1" dirty="0"/>
              <a:t>之间，适用于大多数程序设计语言的结构，并且可以比较有效地实现。</a:t>
            </a:r>
          </a:p>
        </p:txBody>
      </p:sp>
    </p:spTree>
    <p:extLst>
      <p:ext uri="{BB962C8B-B14F-4D97-AF65-F5344CB8AC3E}">
        <p14:creationId xmlns:p14="http://schemas.microsoft.com/office/powerpoint/2010/main" val="25831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451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8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554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</a:t>
            </a:r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5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656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9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758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6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861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4403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3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0963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            #E+               *i#      </a:t>
            </a: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066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            #E+F             *i#      </a:t>
            </a:r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93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168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            #E+F             *i#      </a:t>
            </a:r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8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270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</a:t>
            </a:r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4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909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</a:t>
            </a:r>
          </a:p>
        </p:txBody>
      </p:sp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16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4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0954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6278417" y="1823719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01728" y="1495238"/>
            <a:ext cx="481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如何找句柄？</a:t>
            </a:r>
            <a:endParaRPr lang="zh-CN" altLang="en-US" sz="2000" b="1" dirty="0"/>
          </a:p>
        </p:txBody>
      </p:sp>
      <p:sp>
        <p:nvSpPr>
          <p:cNvPr id="37" name="矩形 36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8307148" y="1342838"/>
            <a:ext cx="2917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最左边的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层子树的</a:t>
            </a:r>
            <a:r>
              <a:rPr lang="zh-CN" altLang="en-US" sz="2400" dirty="0" smtClean="0">
                <a:solidFill>
                  <a:srgbClr val="C00000"/>
                </a:solidFill>
              </a:rPr>
              <a:t>末端节点相连接成的符号串</a:t>
            </a:r>
            <a:r>
              <a:rPr lang="zh-CN" altLang="en-US" sz="2400" dirty="0" smtClean="0"/>
              <a:t>是相对于子树根的句柄</a:t>
            </a:r>
            <a:endParaRPr lang="zh-CN" altLang="en-US" sz="2400" dirty="0"/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373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475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            #E+               *i#     </a:t>
            </a:r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99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578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endParaRPr lang="en-US" altLang="zh-CN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              #E+T             *i#     </a:t>
            </a: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3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680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            #E+T             *i# 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0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782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</a:t>
            </a:r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5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4240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</a:t>
            </a:r>
          </a:p>
        </p:txBody>
      </p:sp>
      <p:sp>
        <p:nvSpPr>
          <p:cNvPr id="5530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90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885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1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1987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</a:t>
            </a:r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2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090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2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192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</a:t>
            </a:r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1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6940243" y="1812398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71195" y="3935326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4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294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2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397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        #E+T*              #</a:t>
            </a:r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5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2499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</a:rPr>
              <a:t>1        0                #  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i+i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2        05              #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3        03              #F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4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4        02              #T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5        01              #E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6        016            #E+ 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7        0165          #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E+i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8        0163          #E+F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9        0169          #E+T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7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10      01697        #E+T*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11      016975      #E+T*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#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</a:t>
            </a:r>
            <a:endParaRPr lang="en-US" altLang="zh-CN" sz="180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12      0169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7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#E+T*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F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#      </a:t>
            </a:r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93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011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        #E+T*F           #</a:t>
            </a:r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4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114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6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216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</a:t>
            </a:r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3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7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0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421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baseline="-25000">
                <a:latin typeface="Times New Roman" panose="02020603050405020304" pitchFamily="18" charset="0"/>
              </a:rPr>
              <a:t>  </a:t>
            </a:r>
            <a:r>
              <a:rPr lang="en-US" altLang="zh-CN" sz="1800" b="1">
                <a:latin typeface="Times New Roman" panose="02020603050405020304" pitchFamily="18" charset="0"/>
              </a:rPr>
              <a:t>13      016            #E+                  #</a:t>
            </a:r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523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</a:rPr>
              <a:t>1        0                #  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i+i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2        05              #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3        03              #F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4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4        02              #T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5        01              #E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6        016            #E+ 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7        0165          #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E+i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8        0163          #E+F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9        0169          #E+T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7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10      01697        #E+T*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11      016975      #E+T*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#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 dirty="0">
                <a:latin typeface="Times New Roman" panose="02020603050405020304" pitchFamily="18" charset="0"/>
              </a:rPr>
              <a:t>10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3 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baseline="-25000" dirty="0">
                <a:latin typeface="Times New Roman" panose="02020603050405020304" pitchFamily="18" charset="0"/>
              </a:rPr>
              <a:t>  </a:t>
            </a:r>
            <a:r>
              <a:rPr lang="en-US" altLang="zh-CN" sz="1800" b="1" dirty="0">
                <a:latin typeface="Times New Roman" panose="02020603050405020304" pitchFamily="18" charset="0"/>
              </a:rPr>
              <a:t>13      01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6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#E+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 #</a:t>
            </a: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1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72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626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            #E+T               #</a:t>
            </a:r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40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6512188" y="2455303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35162" y="4654033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2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43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6071195" y="3935326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2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build="p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3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7285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</a:t>
            </a: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1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4342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</a:t>
            </a: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8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7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8309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endParaRPr lang="en-US" altLang="zh-CN" sz="1800" b="1">
              <a:latin typeface="Times New Roman" panose="02020603050405020304" pitchFamily="18" charset="0"/>
            </a:endParaRPr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7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3933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endParaRPr lang="en-US" altLang="zh-CN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14      0                #                       #    </a:t>
            </a:r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15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4035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1800" b="1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14      0                #E                    #    </a:t>
            </a:r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45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9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41381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 dirty="0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latin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</a:rPr>
              <a:t>1        0                #  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i+i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2        05              #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3        03              #F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4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4        02              #T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2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5        01              #E              +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6        016            #E+ 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7        0165          #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E+i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8        0163          #E+F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9        0169          #E+T             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7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10      01697        #E+T*             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#     S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11      016975      #E+T*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#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 dirty="0">
                <a:latin typeface="Times New Roman" panose="02020603050405020304" pitchFamily="18" charset="0"/>
              </a:rPr>
              <a:t>10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3       </a:t>
            </a:r>
            <a:r>
              <a:rPr lang="en-US" altLang="zh-CN" sz="1800" b="1" dirty="0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13      0169          #E+T               #      r</a:t>
            </a:r>
            <a:r>
              <a:rPr lang="en-US" altLang="zh-CN" sz="18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</a:rPr>
              <a:t> 14     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 #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800" b="1" dirty="0">
                <a:latin typeface="Times New Roman" panose="02020603050405020304" pitchFamily="18" charset="0"/>
              </a:rPr>
              <a:t>                    #</a:t>
            </a:r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4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7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8"/>
            <a:ext cx="4319587" cy="521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2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5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7"/>
            <a:ext cx="4000210" cy="52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5477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1800" b="1">
                <a:latin typeface="Times New Roman" panose="02020603050405020304" pitchFamily="18" charset="0"/>
              </a:rPr>
              <a:t>     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14      01              #E                    #</a:t>
            </a: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07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08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0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1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12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</p:spTree>
    <p:extLst>
      <p:ext uri="{BB962C8B-B14F-4D97-AF65-F5344CB8AC3E}">
        <p14:creationId xmlns:p14="http://schemas.microsoft.com/office/powerpoint/2010/main" val="3705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1" name="Rectangle 3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6" y="1112837"/>
            <a:ext cx="4319587" cy="506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4453" name="Rectangle 5"/>
          <p:cNvSpPr>
            <a:spLocks noChangeArrowheads="1"/>
          </p:cNvSpPr>
          <p:nvPr/>
        </p:nvSpPr>
        <p:spPr bwMode="auto">
          <a:xfrm>
            <a:off x="1717676" y="1452564"/>
            <a:ext cx="6099175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CC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600" b="1">
                <a:latin typeface="Times New Roman" panose="02020603050405020304" pitchFamily="18" charset="0"/>
              </a:rPr>
              <a:t>步骤      状态栈        符号栈      输入串   动作          下一状态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>
                <a:latin typeface="Times New Roman" panose="02020603050405020304" pitchFamily="18" charset="0"/>
              </a:rPr>
              <a:t> </a:t>
            </a:r>
            <a:r>
              <a:rPr lang="en-US" altLang="zh-CN" sz="1800" b="1">
                <a:latin typeface="Times New Roman" panose="02020603050405020304" pitchFamily="18" charset="0"/>
              </a:rPr>
              <a:t>1        0                #               i+i*i# 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2        05              #i               +i*i# 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3        03              #F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GOTO[0,T]=2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4        02              #T              +i*i#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2       </a:t>
            </a:r>
            <a:r>
              <a:rPr lang="en-US" altLang="zh-CN" sz="1800" b="1">
                <a:latin typeface="Times New Roman" panose="02020603050405020304" pitchFamily="18" charset="0"/>
              </a:rPr>
              <a:t>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5        01              #E              +i*i#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 6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6        016            #E+              i*i# 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              </a:t>
            </a:r>
            <a:r>
              <a:rPr lang="en-US" altLang="zh-CN" sz="1800" b="1">
                <a:latin typeface="Times New Roman" panose="02020603050405020304" pitchFamily="18" charset="0"/>
              </a:rPr>
              <a:t>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7        0165          #E+i 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GOTO[6,F]=3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8        0163          #E+F             *i#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1800" b="1">
                <a:latin typeface="Times New Roman" panose="02020603050405020304" pitchFamily="18" charset="0"/>
              </a:rPr>
              <a:t>    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9        0169          #E+T             *i#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7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7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10      01697        #E+T*             i#     S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1800" b="1">
                <a:latin typeface="Times New Roman" panose="02020603050405020304" pitchFamily="18" charset="0"/>
              </a:rPr>
              <a:t>              5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11      016975      #E+T*i             #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6</a:t>
            </a:r>
            <a:r>
              <a:rPr lang="en-US" altLang="zh-CN" sz="1800" b="1">
                <a:latin typeface="Times New Roman" panose="02020603050405020304" pitchFamily="18" charset="0"/>
              </a:rPr>
              <a:t>     GOTO[7,F]=10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12      01697</a:t>
            </a:r>
            <a:r>
              <a:rPr lang="en-US" altLang="zh-CN" sz="1800" b="1" u="sng">
                <a:latin typeface="Times New Roman" panose="02020603050405020304" pitchFamily="18" charset="0"/>
              </a:rPr>
              <a:t>10</a:t>
            </a:r>
            <a:r>
              <a:rPr lang="en-US" altLang="zh-CN" sz="1800" b="1">
                <a:latin typeface="Times New Roman" panose="02020603050405020304" pitchFamily="18" charset="0"/>
              </a:rPr>
              <a:t>    #E+T*F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3       </a:t>
            </a:r>
            <a:r>
              <a:rPr lang="en-US" altLang="zh-CN" sz="1800" b="1">
                <a:latin typeface="Times New Roman" panose="02020603050405020304" pitchFamily="18" charset="0"/>
              </a:rPr>
              <a:t>GOTO[6,T]=9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13      0169          #E+T               #      r</a:t>
            </a:r>
            <a:r>
              <a:rPr lang="en-US" altLang="zh-CN" sz="18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1800" b="1">
                <a:latin typeface="Times New Roman" panose="02020603050405020304" pitchFamily="18" charset="0"/>
              </a:rPr>
              <a:t>     GOTO[0,E]=1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>
                <a:latin typeface="Times New Roman" panose="02020603050405020304" pitchFamily="18" charset="0"/>
              </a:rPr>
              <a:t> 14      01              #E                    #    acc</a:t>
            </a:r>
          </a:p>
        </p:txBody>
      </p:sp>
      <p:sp>
        <p:nvSpPr>
          <p:cNvPr id="77830" name="Line 6"/>
          <p:cNvSpPr>
            <a:spLocks noChangeShapeType="1"/>
          </p:cNvSpPr>
          <p:nvPr/>
        </p:nvSpPr>
        <p:spPr bwMode="auto">
          <a:xfrm>
            <a:off x="2332038" y="15271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33353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2" name="Line 8"/>
          <p:cNvSpPr>
            <a:spLocks noChangeShapeType="1"/>
          </p:cNvSpPr>
          <p:nvPr/>
        </p:nvSpPr>
        <p:spPr bwMode="auto">
          <a:xfrm>
            <a:off x="4364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3" name="Line 9"/>
          <p:cNvSpPr>
            <a:spLocks noChangeShapeType="1"/>
          </p:cNvSpPr>
          <p:nvPr/>
        </p:nvSpPr>
        <p:spPr bwMode="auto">
          <a:xfrm>
            <a:off x="5126038" y="15398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4" name="Line 10"/>
          <p:cNvSpPr>
            <a:spLocks noChangeShapeType="1"/>
          </p:cNvSpPr>
          <p:nvPr/>
        </p:nvSpPr>
        <p:spPr bwMode="auto">
          <a:xfrm>
            <a:off x="5722938" y="15525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5" name="Line 11"/>
          <p:cNvSpPr>
            <a:spLocks noChangeShapeType="1"/>
          </p:cNvSpPr>
          <p:nvPr/>
        </p:nvSpPr>
        <p:spPr bwMode="auto">
          <a:xfrm>
            <a:off x="7373938" y="1565276"/>
            <a:ext cx="0" cy="4873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6232525" y="185738"/>
            <a:ext cx="49212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① E::=E+T       ② E::=T        ③ T::=T*F</a:t>
            </a:r>
            <a:endParaRPr lang="zh-CN" altLang="en-US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④ T::=F            ⑤ F::=(E)</a:t>
            </a:r>
            <a:r>
              <a:rPr lang="zh-CN" altLang="en-US" b="1">
                <a:latin typeface="Times New Roman" panose="02020603050405020304" pitchFamily="18" charset="0"/>
              </a:rPr>
              <a:t>      </a:t>
            </a:r>
            <a:r>
              <a:rPr lang="en-US" altLang="zh-CN" b="1">
                <a:latin typeface="Times New Roman" panose="02020603050405020304" pitchFamily="18" charset="0"/>
              </a:rPr>
              <a:t>⑥ F::=i</a:t>
            </a:r>
          </a:p>
        </p:txBody>
      </p:sp>
    </p:spTree>
    <p:extLst>
      <p:ext uri="{BB962C8B-B14F-4D97-AF65-F5344CB8AC3E}">
        <p14:creationId xmlns:p14="http://schemas.microsoft.com/office/powerpoint/2010/main" val="42024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7" name="Text Box 3"/>
          <p:cNvSpPr txBox="1">
            <a:spLocks noChangeArrowheads="1"/>
          </p:cNvSpPr>
          <p:nvPr/>
        </p:nvSpPr>
        <p:spPr bwMode="auto">
          <a:xfrm>
            <a:off x="1820863" y="2670175"/>
            <a:ext cx="4184650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 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分析开始时，首先将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楷体_GB2312" pitchFamily="49" charset="-122"/>
              </a:rPr>
              <a:t>初始状态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kumimoji="1" lang="zh-CN" altLang="en-US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０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及句子左界限符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推入符号栈和输入串构成一个三元式为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kumimoji="1" lang="zh-CN" altLang="en-US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０ 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 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 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    其中</a:t>
            </a:r>
            <a:r>
              <a:rPr kumimoji="1" lang="zh-CN" altLang="en-US" b="1" dirty="0" smtClean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kumimoji="1" lang="zh-CN" altLang="en-US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０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为初态，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为句子左界限符，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kumimoji="1"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是输入串，</a:t>
            </a:r>
            <a:r>
              <a:rPr kumimoji="1"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kumimoji="1"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为句子右界限符。</a:t>
            </a:r>
          </a:p>
          <a:p>
            <a:pPr algn="just" eaLnBrk="1" hangingPunct="1">
              <a:lnSpc>
                <a:spcPct val="120000"/>
              </a:lnSpc>
              <a:defRPr/>
            </a:pPr>
            <a:endParaRPr kumimoji="1" lang="zh-CN" altLang="en-US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53669" name="Rectangle 5"/>
          <p:cNvSpPr>
            <a:spLocks noChangeArrowheads="1"/>
          </p:cNvSpPr>
          <p:nvPr/>
        </p:nvSpPr>
        <p:spPr bwMode="auto">
          <a:xfrm>
            <a:off x="1806575" y="638176"/>
            <a:ext cx="4421188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1812926" y="1379538"/>
            <a:ext cx="3789363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LR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分析过程小结</a:t>
            </a:r>
            <a:endParaRPr lang="en-US" altLang="zh-CN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8499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9" y="1508126"/>
            <a:ext cx="4522787" cy="451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9" name="Line 8"/>
          <p:cNvSpPr>
            <a:spLocks noChangeShapeType="1"/>
          </p:cNvSpPr>
          <p:nvPr/>
        </p:nvSpPr>
        <p:spPr bwMode="auto">
          <a:xfrm>
            <a:off x="6562725" y="2112963"/>
            <a:ext cx="21844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Text Box 2"/>
          <p:cNvSpPr txBox="1">
            <a:spLocks noChangeArrowheads="1"/>
          </p:cNvSpPr>
          <p:nvPr/>
        </p:nvSpPr>
        <p:spPr bwMode="auto">
          <a:xfrm>
            <a:off x="1720850" y="1914526"/>
            <a:ext cx="418465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）设在分析的某一步，符号栈和余留输入符号串表示为如下形式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( 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 )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这时，用当前栈顶</a:t>
            </a:r>
            <a:r>
              <a:rPr lang="zh-CN" altLang="en-US" b="1" dirty="0" smtClean="0">
                <a:latin typeface="Times New Roman" panose="02020603050405020304" pitchFamily="18" charset="0"/>
                <a:ea typeface="楷体_GB2312" pitchFamily="49" charset="-122"/>
              </a:rPr>
              <a:t>状态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及正扫视的输入符号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组成符号对去查分析动作表，并根据</a:t>
            </a:r>
            <a:r>
              <a:rPr lang="en-US" altLang="zh-CN" b="1" dirty="0" smtClean="0">
                <a:latin typeface="Times New Roman" panose="02020603050405020304" pitchFamily="18" charset="0"/>
                <a:ea typeface="楷体_GB2312" pitchFamily="49" charset="-122"/>
              </a:rPr>
              <a:t>ACTION[S</a:t>
            </a:r>
            <a:r>
              <a:rPr lang="en-US" altLang="zh-CN" b="1" baseline="-25000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所规定的动作进行分析。</a:t>
            </a:r>
          </a:p>
        </p:txBody>
      </p:sp>
      <p:sp>
        <p:nvSpPr>
          <p:cNvPr id="760836" name="Rectangle 4"/>
          <p:cNvSpPr>
            <a:spLocks noChangeArrowheads="1"/>
          </p:cNvSpPr>
          <p:nvPr/>
        </p:nvSpPr>
        <p:spPr bwMode="auto">
          <a:xfrm>
            <a:off x="1806575" y="638176"/>
            <a:ext cx="4463081" cy="73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60837" name="Rectangle 5"/>
          <p:cNvSpPr>
            <a:spLocks noChangeArrowheads="1"/>
          </p:cNvSpPr>
          <p:nvPr/>
        </p:nvSpPr>
        <p:spPr bwMode="auto">
          <a:xfrm>
            <a:off x="1812926" y="1379538"/>
            <a:ext cx="3789363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LR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分析过程小结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6" y="96839"/>
            <a:ext cx="43148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0840" name="Rectangle 8"/>
          <p:cNvSpPr>
            <a:spLocks/>
          </p:cNvSpPr>
          <p:nvPr/>
        </p:nvSpPr>
        <p:spPr bwMode="auto">
          <a:xfrm>
            <a:off x="1585913" y="4314826"/>
            <a:ext cx="8710612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）若</a:t>
            </a:r>
            <a:r>
              <a:rPr lang="en-US" altLang="zh-CN" sz="18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ACTION[S</a:t>
            </a:r>
            <a:r>
              <a:rPr lang="en-US" altLang="zh-CN" sz="1800" b="1" baseline="-25000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＝移进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，这表明句柄尚未在栈顶部形成，正期待着移进输入符号以形成句柄，故将当前输入符号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推入栈中，其三元式变为：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zh-CN" altLang="en-US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#X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然后以符号对</a:t>
            </a:r>
            <a:r>
              <a:rPr lang="zh-CN" altLang="en-US" sz="18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）查状态转换表，若相应表元素为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ACTION 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[S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m+1</a:t>
            </a:r>
            <a:endParaRPr lang="en-US" altLang="zh-CN" sz="1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再将此新</a:t>
            </a:r>
            <a:r>
              <a:rPr lang="zh-CN" altLang="en-US" sz="18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状态</a:t>
            </a:r>
            <a:r>
              <a:rPr lang="en-US" altLang="zh-CN" sz="18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m+1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推入栈中，则 三元式变为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zh-CN" altLang="en-US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m+1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#X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…a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86024" name="Line 9"/>
          <p:cNvSpPr>
            <a:spLocks noChangeShapeType="1"/>
          </p:cNvSpPr>
          <p:nvPr/>
        </p:nvSpPr>
        <p:spPr bwMode="auto">
          <a:xfrm>
            <a:off x="8836025" y="677863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5" name="Line 10"/>
          <p:cNvSpPr>
            <a:spLocks noChangeShapeType="1"/>
          </p:cNvSpPr>
          <p:nvPr/>
        </p:nvSpPr>
        <p:spPr bwMode="auto">
          <a:xfrm>
            <a:off x="8836025" y="1770063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6" name="Line 11"/>
          <p:cNvSpPr>
            <a:spLocks noChangeShapeType="1"/>
          </p:cNvSpPr>
          <p:nvPr/>
        </p:nvSpPr>
        <p:spPr bwMode="auto">
          <a:xfrm>
            <a:off x="8836025" y="2036763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7" name="Line 12"/>
          <p:cNvSpPr>
            <a:spLocks noChangeShapeType="1"/>
          </p:cNvSpPr>
          <p:nvPr/>
        </p:nvSpPr>
        <p:spPr bwMode="auto">
          <a:xfrm>
            <a:off x="8836025" y="2849563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8" name="Line 13"/>
          <p:cNvSpPr>
            <a:spLocks noChangeShapeType="1"/>
          </p:cNvSpPr>
          <p:nvPr/>
        </p:nvSpPr>
        <p:spPr bwMode="auto">
          <a:xfrm>
            <a:off x="8836025" y="3141663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0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7205717" y="2520625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8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Text Box 2"/>
          <p:cNvSpPr txBox="1">
            <a:spLocks noChangeArrowheads="1"/>
          </p:cNvSpPr>
          <p:nvPr/>
        </p:nvSpPr>
        <p:spPr bwMode="auto">
          <a:xfrm>
            <a:off x="1720850" y="1914526"/>
            <a:ext cx="418465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）设在分析的某一步，符号栈和余留输入符号串表示为如下形式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( 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 )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这时，用当前栈顶状态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及正扫视的输入符号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组成符号对去查分析动作表，并根据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ACTION[S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所规定的动作进行分析。</a:t>
            </a:r>
          </a:p>
        </p:txBody>
      </p:sp>
      <p:sp>
        <p:nvSpPr>
          <p:cNvPr id="762884" name="Rectangle 4"/>
          <p:cNvSpPr>
            <a:spLocks noChangeArrowheads="1"/>
          </p:cNvSpPr>
          <p:nvPr/>
        </p:nvSpPr>
        <p:spPr bwMode="auto">
          <a:xfrm>
            <a:off x="1806575" y="638176"/>
            <a:ext cx="4463081" cy="73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812926" y="1379538"/>
            <a:ext cx="3789363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LR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分析过程小结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6" y="96839"/>
            <a:ext cx="43148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2893" name="Rectangle 13"/>
          <p:cNvSpPr>
            <a:spLocks/>
          </p:cNvSpPr>
          <p:nvPr/>
        </p:nvSpPr>
        <p:spPr bwMode="auto">
          <a:xfrm>
            <a:off x="1693864" y="4243388"/>
            <a:ext cx="8734425" cy="312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）若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ACTION [S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＝归约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，其中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是指文法中第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个规则Ａ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::=β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是规则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右部长度。此时按规则Ａ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::=β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执行一次归约动作，这表明栈顶部的符号串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Ｘ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m-p+1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Ｘ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m-p+2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Ｘ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已是当前句型（对非终结符Ａ）的句柄。按第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j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个产生式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进行归约，此时将符号栈从顶向下的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个符号退出，使状态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变成栈顶状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态，再将文法符号Ａ推入栈中，其三元式为 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                      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#X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903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Text Box 2"/>
          <p:cNvSpPr txBox="1">
            <a:spLocks noChangeArrowheads="1"/>
          </p:cNvSpPr>
          <p:nvPr/>
        </p:nvSpPr>
        <p:spPr bwMode="auto">
          <a:xfrm>
            <a:off x="1720850" y="1914526"/>
            <a:ext cx="418465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）设在分析的某一步，符号栈和余留输入符号串表示为如下形式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( 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 )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这时，用当前栈顶状态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及正扫视的输入符号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组成符号对去查分析动作表，并根据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ACTION[S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所规定的动作进行分析。</a:t>
            </a:r>
          </a:p>
        </p:txBody>
      </p:sp>
      <p:sp>
        <p:nvSpPr>
          <p:cNvPr id="763908" name="Rectangle 4"/>
          <p:cNvSpPr>
            <a:spLocks noChangeArrowheads="1"/>
          </p:cNvSpPr>
          <p:nvPr/>
        </p:nvSpPr>
        <p:spPr bwMode="auto">
          <a:xfrm>
            <a:off x="1806575" y="638176"/>
            <a:ext cx="4463081" cy="73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63909" name="Rectangle 5"/>
          <p:cNvSpPr>
            <a:spLocks noChangeArrowheads="1"/>
          </p:cNvSpPr>
          <p:nvPr/>
        </p:nvSpPr>
        <p:spPr bwMode="auto">
          <a:xfrm>
            <a:off x="1812926" y="1379538"/>
            <a:ext cx="3789363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LR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分析过程小结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6" y="96839"/>
            <a:ext cx="43148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3911" name="Rectangle 7"/>
          <p:cNvSpPr>
            <a:spLocks/>
          </p:cNvSpPr>
          <p:nvPr/>
        </p:nvSpPr>
        <p:spPr bwMode="auto">
          <a:xfrm>
            <a:off x="1693864" y="4243388"/>
            <a:ext cx="8734425" cy="312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                                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#X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sp>
        <p:nvSpPr>
          <p:cNvPr id="763912" name="Rectangle 8"/>
          <p:cNvSpPr>
            <a:spLocks/>
          </p:cNvSpPr>
          <p:nvPr/>
        </p:nvSpPr>
        <p:spPr bwMode="auto">
          <a:xfrm>
            <a:off x="1700213" y="4657725"/>
            <a:ext cx="886460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然后再以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(S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, A)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查状态转换表，设 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GOTO[S</a:t>
            </a:r>
            <a:r>
              <a:rPr lang="en-US" altLang="zh-CN" sz="1800" b="1" baseline="-25000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, A]=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，将此新状态推入栈中则  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三元式变为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                                        （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m-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 #X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1800" b="1" baseline="-250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m-p</a:t>
            </a:r>
            <a:r>
              <a:rPr lang="en-US" altLang="zh-CN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,     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sz="1800" b="1" baseline="-250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#</a:t>
            </a:r>
            <a:r>
              <a:rPr lang="zh-CN" alt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归约动作不改变现行输入符号，输入串指示器不向前推进，它仍然指向动作前的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位置。</a:t>
            </a:r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8924925" y="936625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8907463" y="1219200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5" name="Line 11"/>
          <p:cNvSpPr>
            <a:spLocks noChangeShapeType="1"/>
          </p:cNvSpPr>
          <p:nvPr/>
        </p:nvSpPr>
        <p:spPr bwMode="auto">
          <a:xfrm>
            <a:off x="8923338" y="1501775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6" name="Line 12"/>
          <p:cNvSpPr>
            <a:spLocks noChangeShapeType="1"/>
          </p:cNvSpPr>
          <p:nvPr/>
        </p:nvSpPr>
        <p:spPr bwMode="auto">
          <a:xfrm>
            <a:off x="8916988" y="2317750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7" name="Line 13"/>
          <p:cNvSpPr>
            <a:spLocks noChangeShapeType="1"/>
          </p:cNvSpPr>
          <p:nvPr/>
        </p:nvSpPr>
        <p:spPr bwMode="auto">
          <a:xfrm>
            <a:off x="8910638" y="2589213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8" name="Line 14"/>
          <p:cNvSpPr>
            <a:spLocks noChangeShapeType="1"/>
          </p:cNvSpPr>
          <p:nvPr/>
        </p:nvSpPr>
        <p:spPr bwMode="auto">
          <a:xfrm>
            <a:off x="8926513" y="3416300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8920163" y="3676650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8936038" y="3970338"/>
            <a:ext cx="16065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8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1644032" y="1526314"/>
            <a:ext cx="4184650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）设在分析的某一步，符号栈和余留输入符号串表示为如下形式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( 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i+1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…a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# )</a:t>
            </a:r>
          </a:p>
          <a:p>
            <a:pPr algn="just" eaLnBrk="1" hangingPunct="1">
              <a:lnSpc>
                <a:spcPct val="120000"/>
              </a:lnSpc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      这时，用当前栈顶状态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及正扫视的输入符号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组成符号对去查分析动作表，并根据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ACTION[S</a:t>
            </a:r>
            <a:r>
              <a:rPr lang="en-US" altLang="zh-CN" b="1" baseline="-25000" dirty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lang="en-US" altLang="zh-CN" b="1" dirty="0" err="1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="1" baseline="-25000" dirty="0" err="1"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]</a:t>
            </a:r>
            <a:r>
              <a:rPr lang="zh-CN" altLang="en-US" b="1" dirty="0">
                <a:latin typeface="Times New Roman" panose="02020603050405020304" pitchFamily="18" charset="0"/>
                <a:ea typeface="楷体_GB2312" pitchFamily="49" charset="-122"/>
              </a:rPr>
              <a:t>所规定的动作进行分析。</a:t>
            </a:r>
          </a:p>
        </p:txBody>
      </p:sp>
      <p:sp>
        <p:nvSpPr>
          <p:cNvPr id="764932" name="Rectangle 4"/>
          <p:cNvSpPr>
            <a:spLocks noChangeArrowheads="1"/>
          </p:cNvSpPr>
          <p:nvPr/>
        </p:nvSpPr>
        <p:spPr bwMode="auto">
          <a:xfrm>
            <a:off x="1644032" y="191367"/>
            <a:ext cx="4463081" cy="73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LR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方法的分析过程</a:t>
            </a:r>
          </a:p>
        </p:txBody>
      </p:sp>
      <p:sp>
        <p:nvSpPr>
          <p:cNvPr id="764933" name="Rectangle 5"/>
          <p:cNvSpPr>
            <a:spLocks noChangeArrowheads="1"/>
          </p:cNvSpPr>
          <p:nvPr/>
        </p:nvSpPr>
        <p:spPr bwMode="auto">
          <a:xfrm>
            <a:off x="1720850" y="1005466"/>
            <a:ext cx="3789363" cy="52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0000"/>
              </a:lnSpc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LR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分析过程小结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80" y="0"/>
            <a:ext cx="4314825" cy="3696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4945" name="Rectangle 17"/>
          <p:cNvSpPr>
            <a:spLocks/>
          </p:cNvSpPr>
          <p:nvPr/>
        </p:nvSpPr>
        <p:spPr bwMode="auto">
          <a:xfrm>
            <a:off x="1452738" y="3851133"/>
            <a:ext cx="8751887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）若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ACTION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［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,a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］＝接受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acc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，则表明当前输入串已被成功地分析完毕，则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        三元式不再变化，宣布分析成功。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）若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ACTION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［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,a</a:t>
            </a:r>
            <a:r>
              <a:rPr lang="en-US" altLang="zh-CN" sz="1800" b="1" baseline="-25000" dirty="0" err="1">
                <a:effectLst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］＝报错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ERROR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，则三元式变化过程终止，报告错误。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zh-CN" altLang="en-US" sz="800" b="1" dirty="0">
              <a:effectLst/>
              <a:latin typeface="Times New Roman" panose="02020603050405020304" pitchFamily="18" charset="0"/>
              <a:ea typeface="楷体_GB2312" pitchFamily="49" charset="-122"/>
            </a:endParaRPr>
          </a:p>
          <a:p>
            <a:pPr algn="just">
              <a:buNone/>
            </a:pP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  3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 重复上述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effectLst/>
                <a:latin typeface="Times New Roman" panose="02020603050405020304" pitchFamily="18" charset="0"/>
                <a:ea typeface="楷体_GB2312" pitchFamily="49" charset="-122"/>
              </a:rPr>
              <a:t>） ，直到在分析某一步，栈顶出现“接受状态” 或“出错状态”为止</a:t>
            </a:r>
            <a:r>
              <a:rPr lang="zh-CN" altLang="en-US" sz="1800" b="1" dirty="0" smtClean="0">
                <a:effectLst/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r>
              <a:rPr lang="zh-CN" altLang="en-US" sz="1800" b="1" dirty="0">
                <a:latin typeface="Times New Roman" panose="02020603050405020304" pitchFamily="18" charset="0"/>
              </a:rPr>
              <a:t>对于前者，其三元式变为（</a:t>
            </a:r>
            <a:r>
              <a:rPr lang="en-US" altLang="zh-CN" sz="1800" b="1" dirty="0">
                <a:latin typeface="Times New Roman" panose="02020603050405020304" pitchFamily="18" charset="0"/>
              </a:rPr>
              <a:t>S</a:t>
            </a:r>
            <a:r>
              <a:rPr lang="zh-CN" altLang="en-US" sz="1800" b="1" baseline="-25000" dirty="0">
                <a:latin typeface="Times New Roman" panose="02020603050405020304" pitchFamily="18" charset="0"/>
              </a:rPr>
              <a:t>０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S</a:t>
            </a:r>
            <a:r>
              <a:rPr lang="en-US" altLang="zh-CN" sz="1800" b="1" baseline="-25000" dirty="0" err="1">
                <a:latin typeface="Times New Roman" panose="02020603050405020304" pitchFamily="18" charset="0"/>
              </a:rPr>
              <a:t>z</a:t>
            </a:r>
            <a:r>
              <a:rPr lang="zh-CN" altLang="en-US" sz="1800" b="1" dirty="0">
                <a:latin typeface="Times New Roman" panose="02020603050405020304" pitchFamily="18" charset="0"/>
              </a:rPr>
              <a:t>，＃Ｚ，＃）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 </a:t>
            </a:r>
            <a:r>
              <a:rPr lang="zh-CN" altLang="en-US" sz="1800" b="1" dirty="0">
                <a:latin typeface="Times New Roman" panose="02020603050405020304" pitchFamily="18" charset="0"/>
              </a:rPr>
              <a:t>其中Ｚ为文法开始符号，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S</a:t>
            </a:r>
            <a:r>
              <a:rPr lang="en-US" altLang="zh-CN" sz="1800" b="1" baseline="-25000" dirty="0" err="1">
                <a:latin typeface="Times New Roman" panose="02020603050405020304" pitchFamily="18" charset="0"/>
              </a:rPr>
              <a:t>z</a:t>
            </a:r>
            <a:r>
              <a:rPr lang="zh-CN" altLang="en-US" sz="1800" b="1" dirty="0">
                <a:latin typeface="Times New Roman" panose="02020603050405020304" pitchFamily="18" charset="0"/>
              </a:rPr>
              <a:t>则为使</a:t>
            </a:r>
            <a:r>
              <a:rPr lang="en-US" altLang="zh-CN" sz="1800" b="1" dirty="0">
                <a:latin typeface="Times New Roman" panose="02020603050405020304" pitchFamily="18" charset="0"/>
              </a:rPr>
              <a:t>ACTION</a:t>
            </a:r>
            <a:r>
              <a:rPr lang="zh-CN" altLang="en-US" sz="1800" b="1" dirty="0">
                <a:latin typeface="Times New Roman" panose="02020603050405020304" pitchFamily="18" charset="0"/>
              </a:rPr>
              <a:t>［</a:t>
            </a:r>
            <a:r>
              <a:rPr lang="en-US" altLang="zh-CN" sz="1800" b="1" dirty="0" err="1">
                <a:latin typeface="Times New Roman" panose="02020603050405020304" pitchFamily="18" charset="0"/>
              </a:rPr>
              <a:t>S</a:t>
            </a:r>
            <a:r>
              <a:rPr lang="en-US" altLang="zh-CN" sz="1800" b="1" baseline="-25000" dirty="0" err="1">
                <a:latin typeface="Times New Roman" panose="02020603050405020304" pitchFamily="18" charset="0"/>
              </a:rPr>
              <a:t>z</a:t>
            </a:r>
            <a:r>
              <a:rPr lang="zh-CN" altLang="en-US" sz="1800" b="1" dirty="0">
                <a:latin typeface="Times New Roman" panose="02020603050405020304" pitchFamily="18" charset="0"/>
              </a:rPr>
              <a:t>，＃］＝“接受”的唯一状态。</a:t>
            </a:r>
          </a:p>
          <a:p>
            <a:pPr algn="just"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   一个ＬＲ分析器工作过程就是一步一步地变换三元式，直至执行“接受”或</a:t>
            </a:r>
            <a:r>
              <a:rPr lang="zh-CN" altLang="en-US" sz="1800" b="1" dirty="0" smtClean="0">
                <a:latin typeface="Times New Roman" panose="02020603050405020304" pitchFamily="18" charset="0"/>
              </a:rPr>
              <a:t>“报错”</a:t>
            </a:r>
            <a:endParaRPr lang="zh-CN" altLang="en-US" sz="1800" b="1" dirty="0"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9096" name="Line 18"/>
          <p:cNvSpPr>
            <a:spLocks noChangeShapeType="1"/>
          </p:cNvSpPr>
          <p:nvPr/>
        </p:nvSpPr>
        <p:spPr bwMode="auto">
          <a:xfrm>
            <a:off x="7189356" y="3663661"/>
            <a:ext cx="2613025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9418" y="3594756"/>
            <a:ext cx="1046734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35000" endPos="45500" dist="127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6000" b="1" dirty="0">
              <a:solidFill>
                <a:srgbClr val="FFC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35000" endPos="45500" dist="127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48" y="454234"/>
            <a:ext cx="7960736" cy="2645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8081-9BD5-4D7C-946C-6E41C6C1965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1038" y="777953"/>
            <a:ext cx="4314637" cy="648892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ts val="4135"/>
              </a:lnSpc>
              <a:defRPr/>
            </a:pPr>
            <a:r>
              <a:rPr lang="en-US" altLang="zh-CN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LR</a:t>
            </a:r>
            <a:r>
              <a:rPr lang="zh-CN" altLang="en-US" sz="3600" b="1" spc="-80" dirty="0" smtClean="0">
                <a:ln w="11430"/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分析法的基本思想</a:t>
            </a:r>
            <a:endParaRPr lang="zh-CN" altLang="en-US" sz="3600" b="1" spc="-80" dirty="0">
              <a:ln w="11430"/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973506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55130" y="1329452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75128" y="1342838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12188" y="1698784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75128" y="1721100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6660" y="2405782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7071809" y="2020033"/>
            <a:ext cx="148590" cy="3315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491807" y="2033419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838068" y="2772277"/>
            <a:ext cx="152400" cy="318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755130" y="236704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38068" y="3141609"/>
            <a:ext cx="66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 flipH="1">
            <a:off x="7205717" y="2520625"/>
            <a:ext cx="146357" cy="11633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3159053" y="3883978"/>
            <a:ext cx="792163" cy="360363"/>
            <a:chOff x="1156" y="1888"/>
            <a:chExt cx="499" cy="227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925002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966630" y="3923764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4600948" y="4551838"/>
            <a:ext cx="726377" cy="347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4515871" y="4626891"/>
            <a:ext cx="792163" cy="366713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l-GR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5388258" y="472547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8" name="Group 3"/>
          <p:cNvGrpSpPr>
            <a:grpSpLocks/>
          </p:cNvGrpSpPr>
          <p:nvPr/>
        </p:nvGrpSpPr>
        <p:grpSpPr bwMode="auto">
          <a:xfrm>
            <a:off x="5263618" y="3895540"/>
            <a:ext cx="792163" cy="360363"/>
            <a:chOff x="1156" y="1888"/>
            <a:chExt cx="499" cy="227"/>
          </a:xfrm>
        </p:grpSpPr>
        <p:sp>
          <p:nvSpPr>
            <p:cNvPr id="39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6080720" y="3862311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699644" y="4725471"/>
            <a:ext cx="792163" cy="360363"/>
            <a:chOff x="1156" y="1888"/>
            <a:chExt cx="499" cy="227"/>
          </a:xfrm>
        </p:grpSpPr>
        <p:sp>
          <p:nvSpPr>
            <p:cNvPr id="42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506598" y="4725471"/>
            <a:ext cx="1296988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•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5" name="Group 3"/>
          <p:cNvGrpSpPr>
            <a:grpSpLocks/>
          </p:cNvGrpSpPr>
          <p:nvPr/>
        </p:nvGrpSpPr>
        <p:grpSpPr bwMode="auto">
          <a:xfrm>
            <a:off x="8832775" y="4701658"/>
            <a:ext cx="792163" cy="360363"/>
            <a:chOff x="1156" y="1888"/>
            <a:chExt cx="499" cy="227"/>
          </a:xfrm>
        </p:grpSpPr>
        <p:sp>
          <p:nvSpPr>
            <p:cNvPr id="46" name="Line 4"/>
            <p:cNvSpPr>
              <a:spLocks noChangeShapeType="1"/>
            </p:cNvSpPr>
            <p:nvPr/>
          </p:nvSpPr>
          <p:spPr bwMode="auto">
            <a:xfrm>
              <a:off x="1156" y="211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1248" y="1888"/>
              <a:ext cx="317" cy="212"/>
            </a:xfrm>
            <a:prstGeom prst="rect">
              <a:avLst/>
            </a:prstGeom>
            <a:noFill/>
            <a:ln>
              <a:noFill/>
            </a:ln>
            <a:effectLst>
              <a:prstShdw prst="shdw18" dist="17961" dir="13500000">
                <a:srgbClr val="0066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66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9649877" y="4668429"/>
            <a:ext cx="1296988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ct val="0"/>
              </a:spcAft>
            </a:pP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→ x</a:t>
            </a:r>
            <a:r>
              <a:rPr lang="en-US" altLang="zh-CN" sz="1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1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rPr>
              <a:t> •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7720" y="23670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</a:t>
            </a:r>
            <a:r>
              <a:rPr lang="en-US" altLang="zh-CN" b="1" smtClean="0">
                <a:latin typeface="Times New Roman" panose="02020603050405020304" pitchFamily="18" charset="0"/>
              </a:rPr>
              <a:t>① E∷</a:t>
            </a:r>
            <a:r>
              <a:rPr lang="en-US" altLang="zh-CN" b="1" dirty="0">
                <a:latin typeface="Times New Roman" panose="02020603050405020304" pitchFamily="18" charset="0"/>
              </a:rPr>
              <a:t>=</a:t>
            </a:r>
            <a:r>
              <a:rPr lang="en-US" altLang="zh-CN" b="1" dirty="0" err="1">
                <a:latin typeface="Times New Roman" panose="02020603050405020304" pitchFamily="18" charset="0"/>
              </a:rPr>
              <a:t>aA</a:t>
            </a:r>
            <a:r>
              <a:rPr lang="en-US" altLang="zh-CN" b="1" dirty="0">
                <a:latin typeface="Times New Roman" panose="02020603050405020304" pitchFamily="18" charset="0"/>
              </a:rPr>
              <a:t>            ④ A∷=d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</a:t>
            </a:r>
            <a:r>
              <a:rPr lang="en-US" altLang="zh-CN" b="1">
                <a:latin typeface="Times New Roman" panose="02020603050405020304" pitchFamily="18" charset="0"/>
              </a:rPr>
              <a:t>② </a:t>
            </a:r>
            <a:r>
              <a:rPr lang="en-US" altLang="zh-CN" b="1" smtClean="0">
                <a:latin typeface="Times New Roman" panose="02020603050405020304" pitchFamily="18" charset="0"/>
              </a:rPr>
              <a:t>E∷</a:t>
            </a:r>
            <a:r>
              <a:rPr lang="en-US" altLang="zh-CN" b="1" dirty="0">
                <a:latin typeface="Times New Roman" panose="02020603050405020304" pitchFamily="18" charset="0"/>
              </a:rPr>
              <a:t>=bB            ⑤ B∷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xB</a:t>
            </a:r>
            <a:r>
              <a:rPr lang="en-US" altLang="zh-CN" b="1" dirty="0">
                <a:latin typeface="Times New Roman" panose="02020603050405020304" pitchFamily="18" charset="0"/>
              </a:rPr>
              <a:t>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③ A∷</a:t>
            </a:r>
            <a:r>
              <a:rPr lang="en-US" altLang="zh-CN" b="1" dirty="0" smtClean="0">
                <a:latin typeface="Times New Roman" panose="02020603050405020304" pitchFamily="18" charset="0"/>
              </a:rPr>
              <a:t>=</a:t>
            </a:r>
            <a:r>
              <a:rPr lang="en-US" altLang="zh-CN" b="1" dirty="0" err="1" smtClean="0">
                <a:latin typeface="Times New Roman" panose="02020603050405020304" pitchFamily="18" charset="0"/>
              </a:rPr>
              <a:t>xA</a:t>
            </a:r>
            <a:r>
              <a:rPr lang="en-US" altLang="zh-CN" b="1" dirty="0" smtClean="0">
                <a:latin typeface="Times New Roman" panose="02020603050405020304" pitchFamily="18" charset="0"/>
              </a:rPr>
              <a:t>            </a:t>
            </a:r>
            <a:r>
              <a:rPr lang="en-US" altLang="zh-CN" b="1" dirty="0">
                <a:latin typeface="Times New Roman" panose="02020603050405020304" pitchFamily="18" charset="0"/>
              </a:rPr>
              <a:t>⑥ B∷=d</a:t>
            </a:r>
            <a:r>
              <a:rPr lang="en-US" altLang="zh-CN" dirty="0">
                <a:latin typeface="Times New Roman" panose="02020603050405020304" pitchFamily="18" charset="0"/>
              </a:rPr>
              <a:t>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3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C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10123</Words>
  <Application>Microsoft Office PowerPoint</Application>
  <PresentationFormat>宽屏</PresentationFormat>
  <Paragraphs>1224</Paragraphs>
  <Slides>83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83</vt:i4>
      </vt:variant>
    </vt:vector>
  </HeadingPairs>
  <TitlesOfParts>
    <vt:vector size="98" baseType="lpstr">
      <vt:lpstr>黑体</vt:lpstr>
      <vt:lpstr>楷体_GB2312</vt:lpstr>
      <vt:lpstr>宋体</vt:lpstr>
      <vt:lpstr>微软雅黑</vt:lpstr>
      <vt:lpstr>Arial</vt:lpstr>
      <vt:lpstr>Calibri</vt:lpstr>
      <vt:lpstr>Calibri Light</vt:lpstr>
      <vt:lpstr>Courier New</vt:lpstr>
      <vt:lpstr>Times New Roman</vt:lpstr>
      <vt:lpstr>Verdana</vt:lpstr>
      <vt:lpstr>Wingdings</vt:lpstr>
      <vt:lpstr>Wingdings 2</vt:lpstr>
      <vt:lpstr>1_Office 主题</vt:lpstr>
      <vt:lpstr>2_Office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zhanghong</dc:creator>
  <cp:lastModifiedBy>jly</cp:lastModifiedBy>
  <cp:revision>619</cp:revision>
  <dcterms:created xsi:type="dcterms:W3CDTF">2015-10-08T06:42:00Z</dcterms:created>
  <dcterms:modified xsi:type="dcterms:W3CDTF">2021-05-11T12:58:48Z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